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347" r:id="rId2"/>
    <p:sldId id="367" r:id="rId3"/>
    <p:sldId id="701" r:id="rId4"/>
    <p:sldId id="380" r:id="rId5"/>
    <p:sldId id="703" r:id="rId6"/>
    <p:sldId id="381" r:id="rId7"/>
    <p:sldId id="386" r:id="rId8"/>
    <p:sldId id="705" r:id="rId9"/>
    <p:sldId id="706" r:id="rId10"/>
    <p:sldId id="707" r:id="rId11"/>
    <p:sldId id="708" r:id="rId12"/>
    <p:sldId id="709" r:id="rId13"/>
    <p:sldId id="366" r:id="rId14"/>
    <p:sldId id="710" r:id="rId15"/>
  </p:sldIdLst>
  <p:sldSz cx="9144000" cy="5143500" type="screen16x9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76" autoAdjust="0"/>
    <p:restoredTop sz="85248" autoAdjust="0"/>
  </p:normalViewPr>
  <p:slideViewPr>
    <p:cSldViewPr>
      <p:cViewPr varScale="1">
        <p:scale>
          <a:sx n="97" d="100"/>
          <a:sy n="97" d="100"/>
        </p:scale>
        <p:origin x="1253" y="67"/>
      </p:cViewPr>
      <p:guideLst>
        <p:guide orient="horz" pos="2160"/>
        <p:guide pos="2880"/>
        <p:guide orient="horz" pos="1620"/>
      </p:guideLst>
    </p:cSldViewPr>
  </p:slideViewPr>
  <p:outlineViewPr>
    <p:cViewPr>
      <p:scale>
        <a:sx n="33" d="100"/>
        <a:sy n="33" d="100"/>
      </p:scale>
      <p:origin x="0" y="617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62" d="100"/>
          <a:sy n="62" d="100"/>
        </p:scale>
        <p:origin x="2299" y="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BF13AC-F7EB-4777-9E49-581A4904525B}" type="datetimeFigureOut">
              <a:rPr lang="zh-TW" altLang="en-US" smtClean="0"/>
              <a:pPr/>
              <a:t>2021/3/3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A66C95-0D41-448E-A332-327BB5F29A4B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109841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gif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1D7637-36C6-481B-974F-5F218DAE9B6A}" type="datetimeFigureOut">
              <a:rPr lang="zh-TW" altLang="en-US" smtClean="0"/>
              <a:pPr/>
              <a:t>2021/3/3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62C572-1BA5-477C-B07B-B3E31F0FDA3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929108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2286000" y="1005576"/>
            <a:ext cx="6172200" cy="1420772"/>
          </a:xfrm>
        </p:spPr>
        <p:txBody>
          <a:bodyPr>
            <a:normAutofit/>
          </a:bodyPr>
          <a:lstStyle>
            <a:lvl1pPr algn="ctr">
              <a:defRPr sz="3500" b="0" i="0"/>
            </a:lvl1pPr>
          </a:lstStyle>
          <a:p>
            <a:r>
              <a:rPr kumimoji="0" lang="zh-TW" altLang="en-US" dirty="0"/>
              <a:t>按一下以編輯母片標題樣式</a:t>
            </a:r>
            <a:endParaRPr kumimoji="0" lang="en-US" dirty="0"/>
          </a:p>
        </p:txBody>
      </p:sp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2286000" y="2949792"/>
            <a:ext cx="6172200" cy="1028700"/>
          </a:xfrm>
        </p:spPr>
        <p:txBody>
          <a:bodyPr/>
          <a:lstStyle>
            <a:lvl1pPr marL="0" indent="0" algn="ctr">
              <a:buNone/>
              <a:defRPr sz="1800" b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TW" altLang="en-US" dirty="0"/>
              <a:t>按一下以編輯母片副標題樣式</a:t>
            </a:r>
            <a:endParaRPr kumimoji="0" lang="en-US" dirty="0"/>
          </a:p>
        </p:txBody>
      </p:sp>
      <p:sp>
        <p:nvSpPr>
          <p:cNvPr id="17" name="頁尾版面配置區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534469" y="3088246"/>
            <a:ext cx="2743200" cy="384048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10" name="矩形 9"/>
          <p:cNvSpPr/>
          <p:nvPr/>
        </p:nvSpPr>
        <p:spPr bwMode="auto">
          <a:xfrm>
            <a:off x="381000" y="0"/>
            <a:ext cx="609600" cy="51435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 bwMode="auto">
          <a:xfrm>
            <a:off x="276336" y="0"/>
            <a:ext cx="104664" cy="51435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矩形 13"/>
          <p:cNvSpPr/>
          <p:nvPr/>
        </p:nvSpPr>
        <p:spPr bwMode="auto">
          <a:xfrm>
            <a:off x="990600" y="0"/>
            <a:ext cx="181872" cy="51435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矩形 18"/>
          <p:cNvSpPr/>
          <p:nvPr/>
        </p:nvSpPr>
        <p:spPr bwMode="auto">
          <a:xfrm>
            <a:off x="1141320" y="0"/>
            <a:ext cx="230280" cy="51435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直線接點 10"/>
          <p:cNvSpPr>
            <a:spLocks noChangeShapeType="1"/>
          </p:cNvSpPr>
          <p:nvPr/>
        </p:nvSpPr>
        <p:spPr bwMode="auto">
          <a:xfrm>
            <a:off x="106344" y="0"/>
            <a:ext cx="0" cy="5143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直線接點 17"/>
          <p:cNvSpPr>
            <a:spLocks noChangeShapeType="1"/>
          </p:cNvSpPr>
          <p:nvPr/>
        </p:nvSpPr>
        <p:spPr bwMode="auto">
          <a:xfrm>
            <a:off x="914400" y="0"/>
            <a:ext cx="0" cy="5143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直線接點 19"/>
          <p:cNvSpPr>
            <a:spLocks noChangeShapeType="1"/>
          </p:cNvSpPr>
          <p:nvPr/>
        </p:nvSpPr>
        <p:spPr bwMode="auto">
          <a:xfrm>
            <a:off x="854112" y="0"/>
            <a:ext cx="0" cy="5143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直線接點 15"/>
          <p:cNvSpPr>
            <a:spLocks noChangeShapeType="1"/>
          </p:cNvSpPr>
          <p:nvPr/>
        </p:nvSpPr>
        <p:spPr bwMode="auto">
          <a:xfrm>
            <a:off x="1726640" y="0"/>
            <a:ext cx="0" cy="51435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直線接點 14"/>
          <p:cNvSpPr>
            <a:spLocks noChangeShapeType="1"/>
          </p:cNvSpPr>
          <p:nvPr/>
        </p:nvSpPr>
        <p:spPr bwMode="auto">
          <a:xfrm>
            <a:off x="1066800" y="0"/>
            <a:ext cx="0" cy="51435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直線接點 21"/>
          <p:cNvSpPr>
            <a:spLocks noChangeShapeType="1"/>
          </p:cNvSpPr>
          <p:nvPr/>
        </p:nvSpPr>
        <p:spPr bwMode="auto">
          <a:xfrm>
            <a:off x="9113856" y="0"/>
            <a:ext cx="0" cy="51435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矩形 26"/>
          <p:cNvSpPr/>
          <p:nvPr/>
        </p:nvSpPr>
        <p:spPr bwMode="auto">
          <a:xfrm>
            <a:off x="1219200" y="0"/>
            <a:ext cx="76200" cy="51435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橢圓 20"/>
          <p:cNvSpPr/>
          <p:nvPr/>
        </p:nvSpPr>
        <p:spPr bwMode="auto">
          <a:xfrm>
            <a:off x="609600" y="2571750"/>
            <a:ext cx="1295400" cy="97155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橢圓 22"/>
          <p:cNvSpPr/>
          <p:nvPr/>
        </p:nvSpPr>
        <p:spPr bwMode="auto">
          <a:xfrm>
            <a:off x="1309632" y="3650064"/>
            <a:ext cx="641424" cy="481068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橢圓 23"/>
          <p:cNvSpPr/>
          <p:nvPr/>
        </p:nvSpPr>
        <p:spPr bwMode="auto">
          <a:xfrm>
            <a:off x="1091080" y="4125474"/>
            <a:ext cx="137160" cy="10287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橢圓 25"/>
          <p:cNvSpPr/>
          <p:nvPr/>
        </p:nvSpPr>
        <p:spPr bwMode="auto">
          <a:xfrm>
            <a:off x="1664208" y="4341114"/>
            <a:ext cx="274320" cy="20574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橢圓 24"/>
          <p:cNvSpPr/>
          <p:nvPr/>
        </p:nvSpPr>
        <p:spPr>
          <a:xfrm>
            <a:off x="1905000" y="3371850"/>
            <a:ext cx="365760" cy="27432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投影片編號版面配置區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3696527"/>
            <a:ext cx="609600" cy="388143"/>
          </a:xfrm>
          <a:prstGeom prst="rect">
            <a:avLst/>
          </a:prstGeom>
        </p:spPr>
        <p:txBody>
          <a:bodyPr/>
          <a:lstStyle/>
          <a:p>
            <a:fld id="{93BD6009-2A66-4F07-812F-9E9F9B397B69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pic>
        <p:nvPicPr>
          <p:cNvPr id="30" name="圖片 29" descr="mir_logo.gi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91442" y="208584"/>
            <a:ext cx="1295400" cy="43434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  <a:lvl2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2pPr>
            <a:lvl3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3pPr>
            <a:lvl4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4pPr>
            <a:lvl5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5pPr>
          </a:lstStyle>
          <a:p>
            <a:pPr lvl="0" eaLnBrk="1" latinLnBrk="0" hangingPunct="1"/>
            <a:r>
              <a:rPr lang="zh-TW" altLang="en-US" dirty="0"/>
              <a:t>按一下以編輯母片文字樣式</a:t>
            </a:r>
          </a:p>
          <a:p>
            <a:pPr lvl="1" eaLnBrk="1" latinLnBrk="0" hangingPunct="1"/>
            <a:r>
              <a:rPr lang="zh-TW" altLang="en-US" dirty="0"/>
              <a:t>第二層</a:t>
            </a:r>
          </a:p>
          <a:p>
            <a:pPr lvl="2" eaLnBrk="1" latinLnBrk="0" hangingPunct="1"/>
            <a:r>
              <a:rPr lang="zh-TW" altLang="en-US" dirty="0"/>
              <a:t>第三層</a:t>
            </a:r>
          </a:p>
          <a:p>
            <a:pPr lvl="3" eaLnBrk="1" latinLnBrk="0" hangingPunct="1"/>
            <a:r>
              <a:rPr lang="zh-TW" altLang="en-US" dirty="0"/>
              <a:t>第四層</a:t>
            </a:r>
          </a:p>
          <a:p>
            <a:pPr lvl="4" eaLnBrk="1" latinLnBrk="0" hangingPunct="1"/>
            <a:r>
              <a:rPr lang="zh-TW" altLang="en-US" dirty="0"/>
              <a:t>第五層</a:t>
            </a:r>
            <a:endParaRPr kumimoji="0"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 rot="5400000">
            <a:off x="7840980" y="763382"/>
            <a:ext cx="1508760" cy="384048"/>
          </a:xfrm>
          <a:prstGeom prst="rect">
            <a:avLst/>
          </a:prstGeom>
        </p:spPr>
        <p:txBody>
          <a:bodyPr/>
          <a:lstStyle/>
          <a:p>
            <a:fld id="{D7DB5B5E-FF57-4331-BF13-D94DFA61630B}" type="datetime1">
              <a:rPr lang="zh-TW" altLang="en-US" smtClean="0"/>
              <a:t>2021/3/3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 rot="5400000">
            <a:off x="7390236" y="2757210"/>
            <a:ext cx="2400300" cy="365760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129016" y="4300538"/>
            <a:ext cx="609600" cy="390906"/>
          </a:xfrm>
          <a:prstGeom prst="rect">
            <a:avLst/>
          </a:prstGeom>
        </p:spPr>
        <p:txBody>
          <a:bodyPr/>
          <a:lstStyle/>
          <a:p>
            <a:fld id="{93BD6009-2A66-4F07-812F-9E9F9B397B6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1676400" cy="4388644"/>
          </a:xfrm>
        </p:spPr>
        <p:txBody>
          <a:bodyPr vert="eaVert"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>
            <a:lvl1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  <a:lvl2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2pPr>
            <a:lvl3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3pPr>
            <a:lvl4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4pPr>
            <a:lvl5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5pPr>
          </a:lstStyle>
          <a:p>
            <a:pPr lvl="0" eaLnBrk="1" latinLnBrk="0" hangingPunct="1"/>
            <a:r>
              <a:rPr lang="zh-TW" altLang="en-US" dirty="0"/>
              <a:t>按一下以編輯母片文字樣式</a:t>
            </a:r>
          </a:p>
          <a:p>
            <a:pPr lvl="1" eaLnBrk="1" latinLnBrk="0" hangingPunct="1"/>
            <a:r>
              <a:rPr lang="zh-TW" altLang="en-US" dirty="0"/>
              <a:t>第二層</a:t>
            </a:r>
          </a:p>
          <a:p>
            <a:pPr lvl="2" eaLnBrk="1" latinLnBrk="0" hangingPunct="1"/>
            <a:r>
              <a:rPr lang="zh-TW" altLang="en-US" dirty="0"/>
              <a:t>第三層</a:t>
            </a:r>
          </a:p>
          <a:p>
            <a:pPr lvl="3" eaLnBrk="1" latinLnBrk="0" hangingPunct="1"/>
            <a:r>
              <a:rPr lang="zh-TW" altLang="en-US" dirty="0"/>
              <a:t>第四層</a:t>
            </a:r>
          </a:p>
          <a:p>
            <a:pPr lvl="4" eaLnBrk="1" latinLnBrk="0" hangingPunct="1"/>
            <a:r>
              <a:rPr lang="zh-TW" altLang="en-US" dirty="0"/>
              <a:t>第五層</a:t>
            </a:r>
            <a:endParaRPr kumimoji="0"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 rot="5400000">
            <a:off x="7840980" y="763382"/>
            <a:ext cx="1508760" cy="384048"/>
          </a:xfrm>
          <a:prstGeom prst="rect">
            <a:avLst/>
          </a:prstGeom>
        </p:spPr>
        <p:txBody>
          <a:bodyPr/>
          <a:lstStyle/>
          <a:p>
            <a:fld id="{4F57289B-949A-43FD-AF7D-692786BD340A}" type="datetime1">
              <a:rPr lang="zh-TW" altLang="en-US" smtClean="0"/>
              <a:t>2021/3/3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 rot="5400000">
            <a:off x="7390236" y="2757210"/>
            <a:ext cx="2400300" cy="365760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129016" y="4300538"/>
            <a:ext cx="609600" cy="390906"/>
          </a:xfrm>
          <a:prstGeom prst="rect">
            <a:avLst/>
          </a:prstGeom>
        </p:spPr>
        <p:txBody>
          <a:bodyPr/>
          <a:lstStyle/>
          <a:p>
            <a:fld id="{93BD6009-2A66-4F07-812F-9E9F9B397B6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457200" y="1285866"/>
            <a:ext cx="7467600" cy="3569598"/>
          </a:xfrm>
        </p:spPr>
        <p:txBody>
          <a:bodyPr/>
          <a:lstStyle>
            <a:lvl1pPr>
              <a:defRPr baseline="0">
                <a:latin typeface="+mj-lt"/>
                <a:ea typeface="標楷體" pitchFamily="65" charset="-120"/>
              </a:defRPr>
            </a:lvl1pPr>
            <a:lvl2pPr>
              <a:defRPr baseline="0">
                <a:latin typeface="+mj-lt"/>
                <a:ea typeface="標楷體" pitchFamily="65" charset="-120"/>
              </a:defRPr>
            </a:lvl2pPr>
            <a:lvl3pPr>
              <a:defRPr sz="1900" baseline="0">
                <a:latin typeface="+mj-lt"/>
                <a:ea typeface="標楷體" pitchFamily="65" charset="-120"/>
              </a:defRPr>
            </a:lvl3pPr>
            <a:lvl4pPr>
              <a:defRPr baseline="0">
                <a:latin typeface="+mj-lt"/>
                <a:ea typeface="標楷體" pitchFamily="65" charset="-120"/>
              </a:defRPr>
            </a:lvl4pPr>
            <a:lvl5pPr>
              <a:defRPr baseline="0">
                <a:latin typeface="+mj-lt"/>
                <a:ea typeface="標楷體" pitchFamily="65" charset="-120"/>
              </a:defRPr>
            </a:lvl5pPr>
          </a:lstStyle>
          <a:p>
            <a:pPr lvl="0" eaLnBrk="1" latinLnBrk="0" hangingPunct="1"/>
            <a:r>
              <a:rPr lang="zh-TW" altLang="en-US" dirty="0"/>
              <a:t>按一下以編輯母片文字樣式</a:t>
            </a:r>
          </a:p>
          <a:p>
            <a:pPr lvl="1" eaLnBrk="1" latinLnBrk="0" hangingPunct="1"/>
            <a:r>
              <a:rPr lang="zh-TW" altLang="en-US" dirty="0"/>
              <a:t>第二層</a:t>
            </a:r>
          </a:p>
          <a:p>
            <a:pPr lvl="2" eaLnBrk="1" latinLnBrk="0" hangingPunct="1"/>
            <a:r>
              <a:rPr lang="zh-TW" altLang="en-US" dirty="0"/>
              <a:t>第三層</a:t>
            </a:r>
          </a:p>
          <a:p>
            <a:pPr lvl="3" eaLnBrk="1" latinLnBrk="0" hangingPunct="1"/>
            <a:r>
              <a:rPr lang="zh-TW" altLang="en-US" dirty="0"/>
              <a:t>第四層</a:t>
            </a:r>
          </a:p>
          <a:p>
            <a:pPr lvl="4" eaLnBrk="1" latinLnBrk="0" hangingPunct="1"/>
            <a:r>
              <a:rPr lang="zh-TW" altLang="en-US" dirty="0"/>
              <a:t>第五層</a:t>
            </a:r>
            <a:endParaRPr kumimoji="0" lang="en-US" dirty="0"/>
          </a:p>
        </p:txBody>
      </p:sp>
      <p:sp>
        <p:nvSpPr>
          <p:cNvPr id="10" name="頁尾版面配置區 9"/>
          <p:cNvSpPr>
            <a:spLocks noGrp="1"/>
          </p:cNvSpPr>
          <p:nvPr>
            <p:ph type="ftr" sz="quarter" idx="16"/>
          </p:nvPr>
        </p:nvSpPr>
        <p:spPr>
          <a:xfrm rot="5400000">
            <a:off x="7390236" y="2757210"/>
            <a:ext cx="2400300" cy="365760"/>
          </a:xfrm>
          <a:prstGeom prst="rect">
            <a:avLst/>
          </a:prstGeom>
        </p:spPr>
        <p:txBody>
          <a:bodyPr rtlCol="0"/>
          <a:lstStyle/>
          <a:p>
            <a:endParaRPr lang="zh-TW" altLang="en-US" dirty="0"/>
          </a:p>
        </p:txBody>
      </p:sp>
      <p:pic>
        <p:nvPicPr>
          <p:cNvPr id="6" name="圖片 5" descr="mir_logo.gi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86644" y="101427"/>
            <a:ext cx="1295400" cy="434340"/>
          </a:xfrm>
          <a:prstGeom prst="rect">
            <a:avLst/>
          </a:prstGeom>
        </p:spPr>
      </p:pic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區段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86000" y="2171700"/>
            <a:ext cx="6172200" cy="1540193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2286000" y="3757613"/>
            <a:ext cx="6172200" cy="10287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8049006" y="830199"/>
            <a:ext cx="1714500" cy="381000"/>
          </a:xfrm>
          <a:prstGeom prst="rect">
            <a:avLst/>
          </a:prstGeom>
        </p:spPr>
        <p:txBody>
          <a:bodyPr/>
          <a:lstStyle/>
          <a:p>
            <a:fld id="{8616078C-AD99-4571-B0DA-C628EF72A2E7}" type="datetime1">
              <a:rPr lang="zh-TW" altLang="en-US" smtClean="0"/>
              <a:t>2021/3/3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534656" y="3086100"/>
            <a:ext cx="2743200" cy="384048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9" name="矩形 8"/>
          <p:cNvSpPr/>
          <p:nvPr/>
        </p:nvSpPr>
        <p:spPr bwMode="auto">
          <a:xfrm>
            <a:off x="381000" y="0"/>
            <a:ext cx="609600" cy="51435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 bwMode="auto">
          <a:xfrm>
            <a:off x="276336" y="0"/>
            <a:ext cx="104664" cy="51435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 bwMode="auto">
          <a:xfrm>
            <a:off x="990600" y="0"/>
            <a:ext cx="181872" cy="51435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 bwMode="auto">
          <a:xfrm>
            <a:off x="1141320" y="0"/>
            <a:ext cx="230280" cy="51435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直線接點 12"/>
          <p:cNvSpPr>
            <a:spLocks noChangeShapeType="1"/>
          </p:cNvSpPr>
          <p:nvPr/>
        </p:nvSpPr>
        <p:spPr bwMode="auto">
          <a:xfrm>
            <a:off x="106344" y="0"/>
            <a:ext cx="0" cy="5143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直線接點 13"/>
          <p:cNvSpPr>
            <a:spLocks noChangeShapeType="1"/>
          </p:cNvSpPr>
          <p:nvPr/>
        </p:nvSpPr>
        <p:spPr bwMode="auto">
          <a:xfrm>
            <a:off x="914400" y="0"/>
            <a:ext cx="0" cy="5143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直線接點 14"/>
          <p:cNvSpPr>
            <a:spLocks noChangeShapeType="1"/>
          </p:cNvSpPr>
          <p:nvPr/>
        </p:nvSpPr>
        <p:spPr bwMode="auto">
          <a:xfrm>
            <a:off x="854112" y="0"/>
            <a:ext cx="0" cy="5143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直線接點 15"/>
          <p:cNvSpPr>
            <a:spLocks noChangeShapeType="1"/>
          </p:cNvSpPr>
          <p:nvPr/>
        </p:nvSpPr>
        <p:spPr bwMode="auto">
          <a:xfrm>
            <a:off x="1726640" y="0"/>
            <a:ext cx="0" cy="51435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直線接點 16"/>
          <p:cNvSpPr>
            <a:spLocks noChangeShapeType="1"/>
          </p:cNvSpPr>
          <p:nvPr/>
        </p:nvSpPr>
        <p:spPr bwMode="auto">
          <a:xfrm>
            <a:off x="1066800" y="0"/>
            <a:ext cx="0" cy="51435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矩形 17"/>
          <p:cNvSpPr/>
          <p:nvPr/>
        </p:nvSpPr>
        <p:spPr bwMode="auto">
          <a:xfrm>
            <a:off x="1219200" y="0"/>
            <a:ext cx="76200" cy="51435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橢圓 18"/>
          <p:cNvSpPr/>
          <p:nvPr/>
        </p:nvSpPr>
        <p:spPr bwMode="auto">
          <a:xfrm>
            <a:off x="609600" y="2571750"/>
            <a:ext cx="1295400" cy="97155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橢圓 19"/>
          <p:cNvSpPr/>
          <p:nvPr/>
        </p:nvSpPr>
        <p:spPr bwMode="auto">
          <a:xfrm>
            <a:off x="1324704" y="3650064"/>
            <a:ext cx="641424" cy="481068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橢圓 20"/>
          <p:cNvSpPr/>
          <p:nvPr/>
        </p:nvSpPr>
        <p:spPr bwMode="auto">
          <a:xfrm>
            <a:off x="1091080" y="4125474"/>
            <a:ext cx="137160" cy="10287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橢圓 21"/>
          <p:cNvSpPr/>
          <p:nvPr/>
        </p:nvSpPr>
        <p:spPr bwMode="auto">
          <a:xfrm>
            <a:off x="1664208" y="4343400"/>
            <a:ext cx="274320" cy="20574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橢圓 22"/>
          <p:cNvSpPr/>
          <p:nvPr/>
        </p:nvSpPr>
        <p:spPr bwMode="auto">
          <a:xfrm>
            <a:off x="1879040" y="3359916"/>
            <a:ext cx="365760" cy="27432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直線接點 25"/>
          <p:cNvSpPr>
            <a:spLocks noChangeShapeType="1"/>
          </p:cNvSpPr>
          <p:nvPr/>
        </p:nvSpPr>
        <p:spPr bwMode="auto">
          <a:xfrm>
            <a:off x="9097944" y="0"/>
            <a:ext cx="0" cy="51435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3696527"/>
            <a:ext cx="609600" cy="388143"/>
          </a:xfrm>
          <a:prstGeom prst="rect">
            <a:avLst/>
          </a:prstGeom>
        </p:spPr>
        <p:txBody>
          <a:bodyPr/>
          <a:lstStyle/>
          <a:p>
            <a:fld id="{93BD6009-2A66-4F07-812F-9E9F9B397B6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cap="none" baseline="0">
                <a:latin typeface="+mj-lt"/>
              </a:defRPr>
            </a:lvl1pPr>
          </a:lstStyle>
          <a:p>
            <a:r>
              <a:rPr kumimoji="0" lang="zh-TW" altLang="en-US" dirty="0"/>
              <a:t>按一下以編輯母片標題樣式</a:t>
            </a:r>
            <a:endParaRPr kumimoji="0" 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 rot="5400000">
            <a:off x="7840980" y="763382"/>
            <a:ext cx="1508760" cy="384048"/>
          </a:xfrm>
          <a:prstGeom prst="rect">
            <a:avLst/>
          </a:prstGeom>
        </p:spPr>
        <p:txBody>
          <a:bodyPr/>
          <a:lstStyle/>
          <a:p>
            <a:fld id="{AD79DC08-DC78-4909-AB0C-6338BE709B4C}" type="datetime1">
              <a:rPr lang="zh-TW" altLang="en-US" smtClean="0"/>
              <a:t>2021/3/3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 rot="5400000">
            <a:off x="7390236" y="2757210"/>
            <a:ext cx="2400300" cy="365760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8129016" y="4300538"/>
            <a:ext cx="609600" cy="390906"/>
          </a:xfrm>
          <a:prstGeom prst="rect">
            <a:avLst/>
          </a:prstGeom>
        </p:spPr>
        <p:txBody>
          <a:bodyPr/>
          <a:lstStyle/>
          <a:p>
            <a:fld id="{93BD6009-2A66-4F07-812F-9E9F9B397B69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457200" y="1200150"/>
            <a:ext cx="3657600" cy="3429000"/>
          </a:xfrm>
        </p:spPr>
        <p:txBody>
          <a:bodyPr/>
          <a:lstStyle>
            <a:lvl1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  <a:lvl2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2pPr>
            <a:lvl3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3pPr>
            <a:lvl4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4pPr>
            <a:lvl5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5pPr>
          </a:lstStyle>
          <a:p>
            <a:pPr lvl="0" eaLnBrk="1" latinLnBrk="0" hangingPunct="1"/>
            <a:r>
              <a:rPr lang="zh-TW" altLang="en-US" dirty="0"/>
              <a:t>按一下以編輯母片文字樣式</a:t>
            </a:r>
          </a:p>
          <a:p>
            <a:pPr lvl="1" eaLnBrk="1" latinLnBrk="0" hangingPunct="1"/>
            <a:r>
              <a:rPr lang="zh-TW" altLang="en-US" dirty="0"/>
              <a:t>第二層</a:t>
            </a:r>
          </a:p>
          <a:p>
            <a:pPr lvl="2" eaLnBrk="1" latinLnBrk="0" hangingPunct="1"/>
            <a:r>
              <a:rPr lang="zh-TW" altLang="en-US" dirty="0"/>
              <a:t>第三層</a:t>
            </a:r>
          </a:p>
          <a:p>
            <a:pPr lvl="3" eaLnBrk="1" latinLnBrk="0" hangingPunct="1"/>
            <a:r>
              <a:rPr lang="zh-TW" altLang="en-US" dirty="0"/>
              <a:t>第四層</a:t>
            </a:r>
          </a:p>
          <a:p>
            <a:pPr lvl="4" eaLnBrk="1" latinLnBrk="0" hangingPunct="1"/>
            <a:r>
              <a:rPr lang="zh-TW" altLang="en-US" dirty="0"/>
              <a:t>第五層</a:t>
            </a:r>
            <a:endParaRPr kumimoji="0" lang="en-US" dirty="0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4270248" y="1200150"/>
            <a:ext cx="3657600" cy="3429000"/>
          </a:xfrm>
        </p:spPr>
        <p:txBody>
          <a:bodyPr/>
          <a:lstStyle>
            <a:lvl1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  <a:lvl2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2pPr>
            <a:lvl3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3pPr>
            <a:lvl4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4pPr>
            <a:lvl5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5pPr>
          </a:lstStyle>
          <a:p>
            <a:pPr lvl="0" eaLnBrk="1" latinLnBrk="0" hangingPunct="1"/>
            <a:r>
              <a:rPr lang="zh-TW" altLang="en-US" dirty="0"/>
              <a:t>按一下以編輯母片文字樣式</a:t>
            </a:r>
          </a:p>
          <a:p>
            <a:pPr lvl="1" eaLnBrk="1" latinLnBrk="0" hangingPunct="1"/>
            <a:r>
              <a:rPr lang="zh-TW" altLang="en-US" dirty="0"/>
              <a:t>第二層</a:t>
            </a:r>
          </a:p>
          <a:p>
            <a:pPr lvl="2" eaLnBrk="1" latinLnBrk="0" hangingPunct="1"/>
            <a:r>
              <a:rPr lang="zh-TW" altLang="en-US" dirty="0"/>
              <a:t>第三層</a:t>
            </a:r>
          </a:p>
          <a:p>
            <a:pPr lvl="3" eaLnBrk="1" latinLnBrk="0" hangingPunct="1"/>
            <a:r>
              <a:rPr lang="zh-TW" altLang="en-US" dirty="0"/>
              <a:t>第四層</a:t>
            </a:r>
          </a:p>
          <a:p>
            <a:pPr lvl="4" eaLnBrk="1" latinLnBrk="0" hangingPunct="1"/>
            <a:r>
              <a:rPr lang="zh-TW" altLang="en-US" dirty="0"/>
              <a:t>第五層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7543800" cy="857250"/>
          </a:xfrm>
        </p:spPr>
        <p:txBody>
          <a:bodyPr anchor="b"/>
          <a:lstStyle>
            <a:lvl1pPr>
              <a:defRPr b="0" cap="none" baseline="0"/>
            </a:lvl1pPr>
          </a:lstStyle>
          <a:p>
            <a:r>
              <a:rPr kumimoji="0" lang="zh-TW" altLang="en-US" dirty="0"/>
              <a:t>按一下以編輯母片標題樣式</a:t>
            </a:r>
            <a:endParaRPr kumimoji="0" lang="en-US" dirty="0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>
          <a:xfrm rot="5400000">
            <a:off x="7840980" y="763382"/>
            <a:ext cx="1508760" cy="384048"/>
          </a:xfrm>
          <a:prstGeom prst="rect">
            <a:avLst/>
          </a:prstGeom>
        </p:spPr>
        <p:txBody>
          <a:bodyPr/>
          <a:lstStyle/>
          <a:p>
            <a:fld id="{43D2B92F-197F-43D9-8B18-B487590C335E}" type="datetime1">
              <a:rPr lang="zh-TW" altLang="en-US" smtClean="0"/>
              <a:t>2021/3/3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>
          <a:xfrm rot="5400000">
            <a:off x="7390236" y="2757210"/>
            <a:ext cx="2400300" cy="365760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>
          <a:xfrm>
            <a:off x="8129016" y="4300538"/>
            <a:ext cx="609600" cy="390906"/>
          </a:xfrm>
          <a:prstGeom prst="rect">
            <a:avLst/>
          </a:prstGeom>
        </p:spPr>
        <p:txBody>
          <a:bodyPr/>
          <a:lstStyle/>
          <a:p>
            <a:fld id="{93BD6009-2A66-4F07-812F-9E9F9B397B69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457200" y="1771650"/>
            <a:ext cx="3657600" cy="2914650"/>
          </a:xfrm>
        </p:spPr>
        <p:txBody>
          <a:bodyPr/>
          <a:lstStyle>
            <a:lvl1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  <a:lvl2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2pPr>
            <a:lvl3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3pPr>
            <a:lvl4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4pPr>
            <a:lvl5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5pPr>
          </a:lstStyle>
          <a:p>
            <a:pPr lvl="0" eaLnBrk="1" latinLnBrk="0" hangingPunct="1"/>
            <a:r>
              <a:rPr lang="zh-TW" altLang="en-US" dirty="0"/>
              <a:t>按一下以編輯母片文字樣式</a:t>
            </a:r>
          </a:p>
          <a:p>
            <a:pPr lvl="1" eaLnBrk="1" latinLnBrk="0" hangingPunct="1"/>
            <a:r>
              <a:rPr lang="zh-TW" altLang="en-US" dirty="0"/>
              <a:t>第二層</a:t>
            </a:r>
          </a:p>
          <a:p>
            <a:pPr lvl="2" eaLnBrk="1" latinLnBrk="0" hangingPunct="1"/>
            <a:r>
              <a:rPr lang="zh-TW" altLang="en-US" dirty="0"/>
              <a:t>第三層</a:t>
            </a:r>
          </a:p>
          <a:p>
            <a:pPr lvl="3" eaLnBrk="1" latinLnBrk="0" hangingPunct="1"/>
            <a:r>
              <a:rPr lang="zh-TW" altLang="en-US" dirty="0"/>
              <a:t>第四層</a:t>
            </a:r>
          </a:p>
          <a:p>
            <a:pPr lvl="4" eaLnBrk="1" latinLnBrk="0" hangingPunct="1"/>
            <a:r>
              <a:rPr lang="zh-TW" altLang="en-US" dirty="0"/>
              <a:t>第五層</a:t>
            </a:r>
            <a:endParaRPr kumimoji="0" lang="en-US" dirty="0"/>
          </a:p>
        </p:txBody>
      </p:sp>
      <p:sp>
        <p:nvSpPr>
          <p:cNvPr id="13" name="內容版面配置區 12"/>
          <p:cNvSpPr>
            <a:spLocks noGrp="1"/>
          </p:cNvSpPr>
          <p:nvPr>
            <p:ph sz="quarter" idx="4"/>
          </p:nvPr>
        </p:nvSpPr>
        <p:spPr>
          <a:xfrm>
            <a:off x="4371975" y="1771650"/>
            <a:ext cx="3657600" cy="2914650"/>
          </a:xfrm>
        </p:spPr>
        <p:txBody>
          <a:bodyPr/>
          <a:lstStyle>
            <a:lvl1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  <a:lvl2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2pPr>
            <a:lvl3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3pPr>
            <a:lvl4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4pPr>
            <a:lvl5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5pPr>
          </a:lstStyle>
          <a:p>
            <a:pPr lvl="0" eaLnBrk="1" latinLnBrk="0" hangingPunct="1"/>
            <a:r>
              <a:rPr lang="zh-TW" altLang="en-US" dirty="0"/>
              <a:t>按一下以編輯母片文字樣式</a:t>
            </a:r>
          </a:p>
          <a:p>
            <a:pPr lvl="1" eaLnBrk="1" latinLnBrk="0" hangingPunct="1"/>
            <a:r>
              <a:rPr lang="zh-TW" altLang="en-US" dirty="0"/>
              <a:t>第二層</a:t>
            </a:r>
          </a:p>
          <a:p>
            <a:pPr lvl="2" eaLnBrk="1" latinLnBrk="0" hangingPunct="1"/>
            <a:r>
              <a:rPr lang="zh-TW" altLang="en-US" dirty="0"/>
              <a:t>第三層</a:t>
            </a:r>
          </a:p>
          <a:p>
            <a:pPr lvl="3" eaLnBrk="1" latinLnBrk="0" hangingPunct="1"/>
            <a:r>
              <a:rPr lang="zh-TW" altLang="en-US" dirty="0"/>
              <a:t>第四層</a:t>
            </a:r>
          </a:p>
          <a:p>
            <a:pPr lvl="4" eaLnBrk="1" latinLnBrk="0" hangingPunct="1"/>
            <a:r>
              <a:rPr lang="zh-TW" altLang="en-US" dirty="0"/>
              <a:t>第五層</a:t>
            </a:r>
            <a:endParaRPr kumimoji="0" lang="en-US" dirty="0"/>
          </a:p>
        </p:txBody>
      </p:sp>
      <p:sp>
        <p:nvSpPr>
          <p:cNvPr id="12" name="文字版面配置區 11"/>
          <p:cNvSpPr>
            <a:spLocks noGrp="1"/>
          </p:cNvSpPr>
          <p:nvPr>
            <p:ph type="body" sz="quarter" idx="1"/>
          </p:nvPr>
        </p:nvSpPr>
        <p:spPr>
          <a:xfrm>
            <a:off x="457200" y="1177290"/>
            <a:ext cx="3657600" cy="493776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0">
                <a:solidFill>
                  <a:srgbClr val="FFFFFF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</a:lstStyle>
          <a:p>
            <a:pPr lvl="0" eaLnBrk="1" latinLnBrk="0" hangingPunct="1"/>
            <a:r>
              <a:rPr kumimoji="0" lang="zh-TW" altLang="en-US" dirty="0"/>
              <a:t>按一下以編輯母片文字樣式</a:t>
            </a:r>
          </a:p>
        </p:txBody>
      </p:sp>
      <p:sp>
        <p:nvSpPr>
          <p:cNvPr id="14" name="文字版面配置區 13"/>
          <p:cNvSpPr>
            <a:spLocks noGrp="1"/>
          </p:cNvSpPr>
          <p:nvPr>
            <p:ph type="body" sz="quarter" idx="3"/>
          </p:nvPr>
        </p:nvSpPr>
        <p:spPr>
          <a:xfrm>
            <a:off x="4343400" y="1177290"/>
            <a:ext cx="3657600" cy="493776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0">
                <a:solidFill>
                  <a:srgbClr val="FFFFFF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</a:lstStyle>
          <a:p>
            <a:pPr lvl="0" eaLnBrk="1" latinLnBrk="0" hangingPunct="1"/>
            <a:r>
              <a:rPr kumimoji="0" lang="zh-TW" altLang="en-US" dirty="0"/>
              <a:t>按一下以編輯母片文字樣式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kumimoji="0" lang="zh-TW" altLang="en-US" dirty="0"/>
              <a:t>按一下以編輯母片標題樣式</a:t>
            </a:r>
            <a:endParaRPr kumimoji="0" lang="en-US" dirty="0"/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>
          <a:xfrm rot="5400000">
            <a:off x="7840980" y="763382"/>
            <a:ext cx="1508760" cy="384048"/>
          </a:xfrm>
          <a:prstGeom prst="rect">
            <a:avLst/>
          </a:prstGeom>
        </p:spPr>
        <p:txBody>
          <a:bodyPr rtlCol="0"/>
          <a:lstStyle/>
          <a:p>
            <a:fld id="{73F85D07-20CA-4AD0-ADE5-679EF5E6A94D}" type="datetime1">
              <a:rPr lang="zh-TW" altLang="en-US" smtClean="0"/>
              <a:t>2021/3/3</a:t>
            </a:fld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1"/>
          </p:nvPr>
        </p:nvSpPr>
        <p:spPr>
          <a:xfrm>
            <a:off x="8129016" y="4300538"/>
            <a:ext cx="609600" cy="390906"/>
          </a:xfrm>
          <a:prstGeom prst="rect">
            <a:avLst/>
          </a:prstGeom>
        </p:spPr>
        <p:txBody>
          <a:bodyPr rtlCol="0"/>
          <a:lstStyle/>
          <a:p>
            <a:fld id="{93BD6009-2A66-4F07-812F-9E9F9B397B69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2"/>
          </p:nvPr>
        </p:nvSpPr>
        <p:spPr>
          <a:xfrm rot="5400000">
            <a:off x="7390236" y="2757210"/>
            <a:ext cx="2400300" cy="365760"/>
          </a:xfrm>
          <a:prstGeom prst="rect">
            <a:avLst/>
          </a:prstGeom>
        </p:spPr>
        <p:txBody>
          <a:bodyPr rtlCol="0"/>
          <a:lstStyle/>
          <a:p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>
          <a:xfrm rot="5400000">
            <a:off x="7840980" y="763382"/>
            <a:ext cx="1508760" cy="384048"/>
          </a:xfrm>
          <a:prstGeom prst="rect">
            <a:avLst/>
          </a:prstGeom>
        </p:spPr>
        <p:txBody>
          <a:bodyPr/>
          <a:lstStyle/>
          <a:p>
            <a:fld id="{71A98DFA-9699-40A8-8E0D-4825FCD6BDDE}" type="datetime1">
              <a:rPr lang="zh-TW" altLang="en-US" smtClean="0"/>
              <a:t>2021/3/3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>
          <a:xfrm rot="5400000">
            <a:off x="7390236" y="2757210"/>
            <a:ext cx="2400300" cy="365760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8129016" y="4300538"/>
            <a:ext cx="609600" cy="390906"/>
          </a:xfrm>
          <a:prstGeom prst="rect">
            <a:avLst/>
          </a:prstGeom>
        </p:spPr>
        <p:txBody>
          <a:bodyPr/>
          <a:lstStyle/>
          <a:p>
            <a:fld id="{93BD6009-2A66-4F07-812F-9E9F9B397B6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線接點 9"/>
          <p:cNvSpPr>
            <a:spLocks noChangeShapeType="1"/>
          </p:cNvSpPr>
          <p:nvPr/>
        </p:nvSpPr>
        <p:spPr bwMode="auto">
          <a:xfrm>
            <a:off x="8763000" y="0"/>
            <a:ext cx="0" cy="51435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 rot="5400000">
            <a:off x="4160520" y="2343150"/>
            <a:ext cx="473202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6812280" y="205740"/>
            <a:ext cx="1527048" cy="373761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8" name="直線接點 7"/>
          <p:cNvSpPr>
            <a:spLocks noChangeShapeType="1"/>
          </p:cNvSpPr>
          <p:nvPr/>
        </p:nvSpPr>
        <p:spPr bwMode="auto">
          <a:xfrm>
            <a:off x="6248400" y="0"/>
            <a:ext cx="0" cy="51435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直線接點 8"/>
          <p:cNvSpPr>
            <a:spLocks noChangeShapeType="1"/>
          </p:cNvSpPr>
          <p:nvPr/>
        </p:nvSpPr>
        <p:spPr bwMode="auto">
          <a:xfrm>
            <a:off x="6192296" y="0"/>
            <a:ext cx="0" cy="51435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直線接點 10"/>
          <p:cNvSpPr>
            <a:spLocks noChangeShapeType="1"/>
          </p:cNvSpPr>
          <p:nvPr/>
        </p:nvSpPr>
        <p:spPr bwMode="auto">
          <a:xfrm>
            <a:off x="8991600" y="0"/>
            <a:ext cx="0" cy="51435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矩形 11"/>
          <p:cNvSpPr/>
          <p:nvPr/>
        </p:nvSpPr>
        <p:spPr bwMode="auto">
          <a:xfrm>
            <a:off x="8839200" y="0"/>
            <a:ext cx="304800" cy="51435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直線接點 12"/>
          <p:cNvSpPr>
            <a:spLocks noChangeShapeType="1"/>
          </p:cNvSpPr>
          <p:nvPr/>
        </p:nvSpPr>
        <p:spPr bwMode="auto">
          <a:xfrm>
            <a:off x="8915400" y="0"/>
            <a:ext cx="0" cy="51435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橢圓 13"/>
          <p:cNvSpPr/>
          <p:nvPr/>
        </p:nvSpPr>
        <p:spPr>
          <a:xfrm>
            <a:off x="8156448" y="4286250"/>
            <a:ext cx="548640" cy="41148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內容版面配置區 17"/>
          <p:cNvSpPr>
            <a:spLocks noGrp="1"/>
          </p:cNvSpPr>
          <p:nvPr>
            <p:ph sz="quarter" idx="1"/>
          </p:nvPr>
        </p:nvSpPr>
        <p:spPr>
          <a:xfrm>
            <a:off x="304800" y="205740"/>
            <a:ext cx="5638800" cy="4745736"/>
          </a:xfrm>
        </p:spPr>
        <p:txBody>
          <a:bodyPr/>
          <a:lstStyle>
            <a:lvl1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  <a:lvl2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2pPr>
            <a:lvl3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3pPr>
            <a:lvl4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4pPr>
            <a:lvl5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5pPr>
          </a:lstStyle>
          <a:p>
            <a:pPr lvl="0" eaLnBrk="1" latinLnBrk="0" hangingPunct="1"/>
            <a:r>
              <a:rPr lang="zh-TW" altLang="en-US" dirty="0"/>
              <a:t>按一下以編輯母片文字樣式</a:t>
            </a:r>
          </a:p>
          <a:p>
            <a:pPr lvl="1" eaLnBrk="1" latinLnBrk="0" hangingPunct="1"/>
            <a:r>
              <a:rPr lang="zh-TW" altLang="en-US" dirty="0"/>
              <a:t>第二層</a:t>
            </a:r>
          </a:p>
          <a:p>
            <a:pPr lvl="2" eaLnBrk="1" latinLnBrk="0" hangingPunct="1"/>
            <a:r>
              <a:rPr lang="zh-TW" altLang="en-US" dirty="0"/>
              <a:t>第三層</a:t>
            </a:r>
          </a:p>
          <a:p>
            <a:pPr lvl="3" eaLnBrk="1" latinLnBrk="0" hangingPunct="1"/>
            <a:r>
              <a:rPr lang="zh-TW" altLang="en-US" dirty="0"/>
              <a:t>第四層</a:t>
            </a:r>
          </a:p>
          <a:p>
            <a:pPr lvl="4" eaLnBrk="1" latinLnBrk="0" hangingPunct="1"/>
            <a:r>
              <a:rPr lang="zh-TW" altLang="en-US" dirty="0"/>
              <a:t>第五層</a:t>
            </a:r>
            <a:endParaRPr kumimoji="0" lang="en-US" dirty="0"/>
          </a:p>
        </p:txBody>
      </p:sp>
      <p:sp>
        <p:nvSpPr>
          <p:cNvPr id="21" name="日期版面配置區 20"/>
          <p:cNvSpPr>
            <a:spLocks noGrp="1"/>
          </p:cNvSpPr>
          <p:nvPr>
            <p:ph type="dt" sz="half" idx="14"/>
          </p:nvPr>
        </p:nvSpPr>
        <p:spPr>
          <a:xfrm rot="5400000">
            <a:off x="7840980" y="763382"/>
            <a:ext cx="1508760" cy="384048"/>
          </a:xfrm>
          <a:prstGeom prst="rect">
            <a:avLst/>
          </a:prstGeom>
        </p:spPr>
        <p:txBody>
          <a:bodyPr rtlCol="0"/>
          <a:lstStyle/>
          <a:p>
            <a:fld id="{2DAB0838-BF4F-407C-A6A6-1B3CDC37E013}" type="datetime1">
              <a:rPr lang="zh-TW" altLang="en-US" smtClean="0"/>
              <a:t>2021/3/3</a:t>
            </a:fld>
            <a:endParaRPr lang="zh-TW" altLang="en-US"/>
          </a:p>
        </p:txBody>
      </p:sp>
      <p:sp>
        <p:nvSpPr>
          <p:cNvPr id="22" name="投影片編號版面配置區 21"/>
          <p:cNvSpPr>
            <a:spLocks noGrp="1"/>
          </p:cNvSpPr>
          <p:nvPr>
            <p:ph type="sldNum" sz="quarter" idx="15"/>
          </p:nvPr>
        </p:nvSpPr>
        <p:spPr>
          <a:xfrm>
            <a:off x="8129016" y="4300538"/>
            <a:ext cx="609600" cy="390906"/>
          </a:xfrm>
          <a:prstGeom prst="rect">
            <a:avLst/>
          </a:prstGeom>
        </p:spPr>
        <p:txBody>
          <a:bodyPr rtlCol="0"/>
          <a:lstStyle/>
          <a:p>
            <a:fld id="{93BD6009-2A66-4F07-812F-9E9F9B397B69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23" name="頁尾版面配置區 22"/>
          <p:cNvSpPr>
            <a:spLocks noGrp="1"/>
          </p:cNvSpPr>
          <p:nvPr>
            <p:ph type="ftr" sz="quarter" idx="16"/>
          </p:nvPr>
        </p:nvSpPr>
        <p:spPr>
          <a:xfrm rot="5400000">
            <a:off x="7390236" y="2757210"/>
            <a:ext cx="2400300" cy="365760"/>
          </a:xfrm>
          <a:prstGeom prst="rect">
            <a:avLst/>
          </a:prstGeom>
        </p:spPr>
        <p:txBody>
          <a:bodyPr rtlCol="0"/>
          <a:lstStyle/>
          <a:p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直線接點 8"/>
          <p:cNvSpPr>
            <a:spLocks noChangeShapeType="1"/>
          </p:cNvSpPr>
          <p:nvPr/>
        </p:nvSpPr>
        <p:spPr bwMode="auto">
          <a:xfrm>
            <a:off x="8763000" y="0"/>
            <a:ext cx="0" cy="51435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橢圓 12"/>
          <p:cNvSpPr/>
          <p:nvPr/>
        </p:nvSpPr>
        <p:spPr>
          <a:xfrm>
            <a:off x="8156448" y="4286250"/>
            <a:ext cx="548640" cy="41148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 rot="5400000">
            <a:off x="4138803" y="2343150"/>
            <a:ext cx="473202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51435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zh-TW" altLang="en-US"/>
              <a:t>按一下圖示以新增圖片</a:t>
            </a:r>
            <a:endParaRPr kumimoji="0" 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765798" y="198596"/>
            <a:ext cx="1524000" cy="3717036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10" name="直線接點 9"/>
          <p:cNvSpPr>
            <a:spLocks noChangeShapeType="1"/>
          </p:cNvSpPr>
          <p:nvPr/>
        </p:nvSpPr>
        <p:spPr bwMode="auto">
          <a:xfrm>
            <a:off x="8991600" y="0"/>
            <a:ext cx="0" cy="51435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矩形 10"/>
          <p:cNvSpPr/>
          <p:nvPr/>
        </p:nvSpPr>
        <p:spPr bwMode="auto">
          <a:xfrm>
            <a:off x="8839200" y="0"/>
            <a:ext cx="304800" cy="51435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直線接點 11"/>
          <p:cNvSpPr>
            <a:spLocks noChangeShapeType="1"/>
          </p:cNvSpPr>
          <p:nvPr/>
        </p:nvSpPr>
        <p:spPr bwMode="auto">
          <a:xfrm>
            <a:off x="8915400" y="0"/>
            <a:ext cx="0" cy="51435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直線接點 18"/>
          <p:cNvSpPr>
            <a:spLocks noChangeShapeType="1"/>
          </p:cNvSpPr>
          <p:nvPr/>
        </p:nvSpPr>
        <p:spPr bwMode="auto">
          <a:xfrm>
            <a:off x="6248400" y="0"/>
            <a:ext cx="0" cy="51435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直線接點 19"/>
          <p:cNvSpPr>
            <a:spLocks noChangeShapeType="1"/>
          </p:cNvSpPr>
          <p:nvPr/>
        </p:nvSpPr>
        <p:spPr bwMode="auto">
          <a:xfrm>
            <a:off x="6192296" y="0"/>
            <a:ext cx="0" cy="51435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日期版面配置區 16"/>
          <p:cNvSpPr>
            <a:spLocks noGrp="1"/>
          </p:cNvSpPr>
          <p:nvPr>
            <p:ph type="dt" sz="half" idx="10"/>
          </p:nvPr>
        </p:nvSpPr>
        <p:spPr>
          <a:xfrm rot="5400000">
            <a:off x="7840980" y="763382"/>
            <a:ext cx="1508760" cy="384048"/>
          </a:xfrm>
          <a:prstGeom prst="rect">
            <a:avLst/>
          </a:prstGeom>
        </p:spPr>
        <p:txBody>
          <a:bodyPr rtlCol="0"/>
          <a:lstStyle/>
          <a:p>
            <a:fld id="{B0D89BC2-FD14-44D8-A12F-F0ED792A0BC1}" type="datetime1">
              <a:rPr lang="zh-TW" altLang="en-US" smtClean="0"/>
              <a:t>2021/3/3</a:t>
            </a:fld>
            <a:endParaRPr lang="zh-TW" altLang="en-US"/>
          </a:p>
        </p:txBody>
      </p:sp>
      <p:sp>
        <p:nvSpPr>
          <p:cNvPr id="18" name="投影片編號版面配置區 17"/>
          <p:cNvSpPr>
            <a:spLocks noGrp="1"/>
          </p:cNvSpPr>
          <p:nvPr>
            <p:ph type="sldNum" sz="quarter" idx="11"/>
          </p:nvPr>
        </p:nvSpPr>
        <p:spPr>
          <a:xfrm>
            <a:off x="8129016" y="4300538"/>
            <a:ext cx="609600" cy="390906"/>
          </a:xfrm>
          <a:prstGeom prst="rect">
            <a:avLst/>
          </a:prstGeom>
        </p:spPr>
        <p:txBody>
          <a:bodyPr rtlCol="0"/>
          <a:lstStyle/>
          <a:p>
            <a:fld id="{93BD6009-2A66-4F07-812F-9E9F9B397B69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21" name="頁尾版面配置區 20"/>
          <p:cNvSpPr>
            <a:spLocks noGrp="1"/>
          </p:cNvSpPr>
          <p:nvPr>
            <p:ph type="ftr" sz="quarter" idx="12"/>
          </p:nvPr>
        </p:nvSpPr>
        <p:spPr>
          <a:xfrm rot="5400000">
            <a:off x="7390236" y="2757210"/>
            <a:ext cx="2400300" cy="365760"/>
          </a:xfrm>
          <a:prstGeom prst="rect">
            <a:avLst/>
          </a:prstGeom>
        </p:spPr>
        <p:txBody>
          <a:bodyPr rtlCol="0"/>
          <a:lstStyle/>
          <a:p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直線接點 15"/>
          <p:cNvSpPr>
            <a:spLocks noChangeShapeType="1"/>
          </p:cNvSpPr>
          <p:nvPr/>
        </p:nvSpPr>
        <p:spPr bwMode="auto">
          <a:xfrm>
            <a:off x="8763000" y="0"/>
            <a:ext cx="0" cy="51435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標題版面配置區 21"/>
          <p:cNvSpPr>
            <a:spLocks noGrp="1"/>
          </p:cNvSpPr>
          <p:nvPr>
            <p:ph type="title"/>
          </p:nvPr>
        </p:nvSpPr>
        <p:spPr>
          <a:xfrm>
            <a:off x="457200" y="205978"/>
            <a:ext cx="7467600" cy="85725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zh-TW" altLang="en-US" dirty="0"/>
              <a:t>按一下以編輯母片標題樣式</a:t>
            </a:r>
            <a:endParaRPr kumimoji="0" lang="en-US" dirty="0"/>
          </a:p>
        </p:txBody>
      </p:sp>
      <p:sp>
        <p:nvSpPr>
          <p:cNvPr id="13" name="文字版面配置區 1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7467600" cy="3655314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TW" altLang="en-US" dirty="0"/>
              <a:t>按一下以編輯母片文字樣式</a:t>
            </a:r>
          </a:p>
          <a:p>
            <a:pPr lvl="1" eaLnBrk="1" latinLnBrk="0" hangingPunct="1"/>
            <a:r>
              <a:rPr kumimoji="0" lang="zh-TW" altLang="en-US" dirty="0"/>
              <a:t>第二層</a:t>
            </a:r>
          </a:p>
          <a:p>
            <a:pPr lvl="2" eaLnBrk="1" latinLnBrk="0" hangingPunct="1"/>
            <a:r>
              <a:rPr kumimoji="0" lang="zh-TW" altLang="en-US" dirty="0"/>
              <a:t>第三層</a:t>
            </a:r>
          </a:p>
          <a:p>
            <a:pPr lvl="3" eaLnBrk="1" latinLnBrk="0" hangingPunct="1"/>
            <a:r>
              <a:rPr kumimoji="0" lang="zh-TW" altLang="en-US" dirty="0"/>
              <a:t>第四層</a:t>
            </a:r>
          </a:p>
          <a:p>
            <a:pPr lvl="4" eaLnBrk="1" latinLnBrk="0" hangingPunct="1"/>
            <a:r>
              <a:rPr kumimoji="0" lang="zh-TW" altLang="en-US" dirty="0"/>
              <a:t>第五層</a:t>
            </a:r>
            <a:endParaRPr kumimoji="0" lang="en-US" dirty="0"/>
          </a:p>
        </p:txBody>
      </p:sp>
      <p:sp>
        <p:nvSpPr>
          <p:cNvPr id="7" name="直線接點 6"/>
          <p:cNvSpPr>
            <a:spLocks noChangeShapeType="1"/>
          </p:cNvSpPr>
          <p:nvPr/>
        </p:nvSpPr>
        <p:spPr bwMode="auto">
          <a:xfrm>
            <a:off x="76200" y="0"/>
            <a:ext cx="0" cy="51435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直線接點 8"/>
          <p:cNvSpPr>
            <a:spLocks noChangeShapeType="1"/>
          </p:cNvSpPr>
          <p:nvPr/>
        </p:nvSpPr>
        <p:spPr bwMode="auto">
          <a:xfrm>
            <a:off x="8991600" y="0"/>
            <a:ext cx="0" cy="51435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矩形 9"/>
          <p:cNvSpPr/>
          <p:nvPr/>
        </p:nvSpPr>
        <p:spPr bwMode="auto">
          <a:xfrm>
            <a:off x="8839200" y="0"/>
            <a:ext cx="304800" cy="51435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直線接點 10"/>
          <p:cNvSpPr>
            <a:spLocks noChangeShapeType="1"/>
          </p:cNvSpPr>
          <p:nvPr/>
        </p:nvSpPr>
        <p:spPr bwMode="auto">
          <a:xfrm>
            <a:off x="8915400" y="0"/>
            <a:ext cx="0" cy="51435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cxnSp>
        <p:nvCxnSpPr>
          <p:cNvPr id="15" name="直線接點 14"/>
          <p:cNvCxnSpPr/>
          <p:nvPr userDrawn="1"/>
        </p:nvCxnSpPr>
        <p:spPr>
          <a:xfrm>
            <a:off x="214282" y="1125131"/>
            <a:ext cx="8429684" cy="11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/>
          <p:cNvCxnSpPr/>
          <p:nvPr userDrawn="1"/>
        </p:nvCxnSpPr>
        <p:spPr>
          <a:xfrm>
            <a:off x="214282" y="1178709"/>
            <a:ext cx="8429684" cy="1191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橢圓 11"/>
          <p:cNvSpPr/>
          <p:nvPr userDrawn="1"/>
        </p:nvSpPr>
        <p:spPr>
          <a:xfrm>
            <a:off x="8635396" y="4714890"/>
            <a:ext cx="365760" cy="27432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4" name="矩形 13"/>
          <p:cNvSpPr/>
          <p:nvPr userDrawn="1"/>
        </p:nvSpPr>
        <p:spPr>
          <a:xfrm>
            <a:off x="8394774" y="4717703"/>
            <a:ext cx="8275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fld id="{93BD6009-2A66-4F07-812F-9E9F9B397B69}" type="slidenum">
              <a:rPr lang="zh-TW" altLang="en-US" smtClean="0">
                <a:solidFill>
                  <a:schemeClr val="accent3">
                    <a:lumMod val="75000"/>
                  </a:schemeClr>
                </a:solidFill>
              </a:rPr>
              <a:pPr algn="ctr"/>
              <a:t>‹#›</a:t>
            </a:fld>
            <a:r>
              <a:rPr lang="en-US" altLang="zh-TW" dirty="0">
                <a:solidFill>
                  <a:schemeClr val="accent3">
                    <a:lumMod val="75000"/>
                  </a:schemeClr>
                </a:solidFill>
              </a:rPr>
              <a:t>/36</a:t>
            </a:r>
            <a:endParaRPr lang="zh-TW" alt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/>
  <p:txStyles>
    <p:titleStyle>
      <a:lvl1pPr algn="l" rtl="0" eaLnBrk="1" latinLnBrk="0" hangingPunct="1">
        <a:spcBef>
          <a:spcPct val="0"/>
        </a:spcBef>
        <a:buNone/>
        <a:defRPr kumimoji="0" sz="3100" b="0" kern="1200" cap="none" baseline="0">
          <a:solidFill>
            <a:schemeClr val="tx2"/>
          </a:solidFill>
          <a:latin typeface="Calibri" panose="020F0502020204030204" pitchFamily="34" charset="0"/>
          <a:ea typeface="標楷體" pitchFamily="65" charset="-120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nthu.edu.tw/~jang" TargetMode="External"/><Relationship Id="rId2" Type="http://schemas.openxmlformats.org/officeDocument/2006/relationships/hyperlink" Target="mailto:jang@mirlab.org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OhCzX0iLnOc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hyperlink" Target="https://www.express.co.uk/news/science/875084/Stephen-Hawking-AI-destroy-humanity-end-of-the-world-artificial-intelligence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s://kknews.cc/tech/pxgnaqp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kknews.cc/tech/oyjkejq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moralmachine.mit.edu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rpa.mil/program/explainable-artificial-intelligence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edition.cnn.com/2016/12/07/asia/new-zealand-passport-robot-asian-trnd/index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lKDzXmCNpnc" TargetMode="External"/><Relationship Id="rId2" Type="http://schemas.openxmlformats.org/officeDocument/2006/relationships/hyperlink" Target="https://www.upmedia.mg/news_info.php?SerialNo=66300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OhCzX0iLnOc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sz="3200" b="1" dirty="0">
                <a:latin typeface="+mj-ea"/>
              </a:rPr>
              <a:t>AI: Ethics and Laws</a:t>
            </a:r>
            <a:br>
              <a:rPr lang="en-US" altLang="zh-TW" sz="3200" b="1" dirty="0">
                <a:latin typeface="+mj-ea"/>
              </a:rPr>
            </a:br>
            <a:r>
              <a:rPr lang="zh-TW" altLang="en-US" dirty="0"/>
              <a:t>人工智慧：道德與法律的難題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286000" y="2949792"/>
            <a:ext cx="6172200" cy="1458162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Arial" panose="020B0604020202020204" pitchFamily="34" charset="0"/>
              </a:rPr>
              <a:t>J.-S. Roger Jang (</a:t>
            </a:r>
            <a:r>
              <a:rPr lang="zh-TW" altLang="en-US" dirty="0"/>
              <a:t>張智星</a:t>
            </a:r>
            <a:r>
              <a:rPr lang="en-US" altLang="zh-TW" dirty="0">
                <a:latin typeface="Arial" panose="020B0604020202020204" pitchFamily="34" charset="0"/>
              </a:rPr>
              <a:t>)</a:t>
            </a:r>
          </a:p>
          <a:p>
            <a:r>
              <a:rPr lang="en-US" altLang="zh-TW" dirty="0">
                <a:latin typeface="Arial" panose="020B0604020202020204" pitchFamily="34" charset="0"/>
              </a:rPr>
              <a:t>MIR Lab, CSIE Dept.</a:t>
            </a:r>
          </a:p>
          <a:p>
            <a:r>
              <a:rPr lang="en-US" altLang="zh-TW" dirty="0">
                <a:latin typeface="Arial" panose="020B0604020202020204" pitchFamily="34" charset="0"/>
              </a:rPr>
              <a:t>National Taiwan University</a:t>
            </a:r>
          </a:p>
          <a:p>
            <a:r>
              <a:rPr lang="en-US" altLang="zh-TW" i="1" dirty="0">
                <a:latin typeface="Arial" panose="020B0604020202020204" pitchFamily="34" charset="0"/>
                <a:hlinkClick r:id="rId2"/>
              </a:rPr>
              <a:t>jang@mirlab.org</a:t>
            </a:r>
            <a:r>
              <a:rPr lang="en-US" altLang="zh-TW" i="1" dirty="0">
                <a:latin typeface="Arial" panose="020B0604020202020204" pitchFamily="34" charset="0"/>
              </a:rPr>
              <a:t>, </a:t>
            </a:r>
            <a:r>
              <a:rPr lang="en-US" altLang="zh-TW" i="1" dirty="0">
                <a:latin typeface="Arial" panose="020B0604020202020204" pitchFamily="34" charset="0"/>
                <a:hlinkClick r:id="rId3"/>
              </a:rPr>
              <a:t>http://mirlab.org/jang</a:t>
            </a:r>
            <a:endParaRPr lang="zh-TW" altLang="en-US" dirty="0">
              <a:latin typeface="Arial" panose="020B0604020202020204" pitchFamily="34" charset="0"/>
            </a:endParaRPr>
          </a:p>
          <a:p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4294967295"/>
          </p:nvPr>
        </p:nvSpPr>
        <p:spPr>
          <a:xfrm>
            <a:off x="4770313" y="4346979"/>
            <a:ext cx="11833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fld id="{1B5DD0A4-5EC4-420C-89F5-FF49BBA59529}" type="datetime1">
              <a:rPr lang="zh-TW" altLang="en-US" smtClean="0"/>
              <a:pPr algn="ctr"/>
              <a:t>2021/3/3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61479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0460C5CC-EEAE-4F69-B3B6-96F0082C4CCA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Amazon HR</a:t>
            </a:r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C17082CD-664E-4A37-AE7F-591557D4C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Mistakes by AI/ML: Biased Data</a:t>
            </a:r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1D2113D0-F574-45B2-A01D-EB2BEF401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865360"/>
            <a:ext cx="5873080" cy="2786555"/>
          </a:xfrm>
          <a:prstGeom prst="rect">
            <a:avLst/>
          </a:prstGeom>
        </p:spPr>
      </p:pic>
      <p:sp>
        <p:nvSpPr>
          <p:cNvPr id="8" name="圓角矩形圖說文字 5">
            <a:extLst>
              <a:ext uri="{FF2B5EF4-FFF2-40B4-BE49-F238E27FC236}">
                <a16:creationId xmlns:a16="http://schemas.microsoft.com/office/drawing/2014/main" id="{6DAB4171-B86D-46F6-84A2-94311E4F5C84}"/>
              </a:ext>
            </a:extLst>
          </p:cNvPr>
          <p:cNvSpPr/>
          <p:nvPr/>
        </p:nvSpPr>
        <p:spPr>
          <a:xfrm>
            <a:off x="7308304" y="4443958"/>
            <a:ext cx="741265" cy="306467"/>
          </a:xfrm>
          <a:prstGeom prst="wedgeRoundRectCallout">
            <a:avLst>
              <a:gd name="adj1" fmla="val 4397"/>
              <a:gd name="adj2" fmla="val 12718"/>
              <a:gd name="adj3" fmla="val 16667"/>
            </a:avLst>
          </a:prstGeom>
          <a:solidFill>
            <a:srgbClr val="FFFFCC">
              <a:alpha val="50000"/>
            </a:srgbClr>
          </a:solidFill>
          <a:ln w="12700">
            <a:solidFill>
              <a:srgbClr val="8ED2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spAutoFit/>
          </a:bodyPr>
          <a:lstStyle/>
          <a:p>
            <a:pPr algn="ctr">
              <a:defRPr/>
            </a:pPr>
            <a:r>
              <a:rPr lang="en-US" altLang="zh-TW" sz="1200" dirty="0">
                <a:solidFill>
                  <a:schemeClr val="tx1"/>
                </a:solidFill>
              </a:rPr>
              <a:t> </a:t>
            </a:r>
            <a:r>
              <a:rPr lang="en-US" altLang="zh-TW" sz="1200" dirty="0">
                <a:solidFill>
                  <a:schemeClr val="tx1"/>
                </a:solidFill>
                <a:hlinkClick r:id="rId3"/>
              </a:rPr>
              <a:t>Source</a:t>
            </a:r>
            <a:endParaRPr lang="en-US" altLang="zh-TW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394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C17082CD-664E-4A37-AE7F-591557D4C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Mistakes by AI/ML: Biased Data</a:t>
            </a:r>
            <a:endParaRPr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1C76C446-40B6-4D89-93B9-CEF3A73C9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1370362"/>
            <a:ext cx="2059388" cy="1074166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0EDB288B-DE8B-4E84-BBF1-365F66563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7904" y="1515195"/>
            <a:ext cx="4859073" cy="1416595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D0E61EE1-E5D1-494C-A7DC-E277D3CBE8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271" y="2987004"/>
            <a:ext cx="8360169" cy="2177034"/>
          </a:xfrm>
          <a:prstGeom prst="rect">
            <a:avLst/>
          </a:prstGeom>
        </p:spPr>
      </p:pic>
      <p:sp>
        <p:nvSpPr>
          <p:cNvPr id="12" name="圓角矩形圖說文字 5">
            <a:extLst>
              <a:ext uri="{FF2B5EF4-FFF2-40B4-BE49-F238E27FC236}">
                <a16:creationId xmlns:a16="http://schemas.microsoft.com/office/drawing/2014/main" id="{5550925C-EAC5-454E-BD1F-5D1D9E70E796}"/>
              </a:ext>
            </a:extLst>
          </p:cNvPr>
          <p:cNvSpPr/>
          <p:nvPr/>
        </p:nvSpPr>
        <p:spPr>
          <a:xfrm>
            <a:off x="619944" y="1313562"/>
            <a:ext cx="597130" cy="510778"/>
          </a:xfrm>
          <a:prstGeom prst="wedgeRoundRectCallout">
            <a:avLst>
              <a:gd name="adj1" fmla="val 93489"/>
              <a:gd name="adj2" fmla="val 53273"/>
              <a:gd name="adj3" fmla="val 16667"/>
            </a:avLst>
          </a:prstGeom>
          <a:solidFill>
            <a:srgbClr val="FFFFCC">
              <a:alpha val="50000"/>
            </a:srgbClr>
          </a:solidFill>
          <a:ln w="12700">
            <a:solidFill>
              <a:srgbClr val="8ED2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spAutoFit/>
          </a:bodyPr>
          <a:lstStyle/>
          <a:p>
            <a:pPr algn="ctr">
              <a:defRPr/>
            </a:pPr>
            <a:r>
              <a:rPr lang="en-US" altLang="zh-TW" sz="1200" dirty="0" err="1">
                <a:solidFill>
                  <a:schemeClr val="tx1"/>
                </a:solidFill>
              </a:rPr>
              <a:t>Tench</a:t>
            </a:r>
            <a:endParaRPr lang="en-US" altLang="zh-TW" sz="1200" dirty="0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zh-TW" altLang="en-US" sz="1200" dirty="0">
                <a:solidFill>
                  <a:schemeClr val="tx1"/>
                </a:solidFill>
              </a:rPr>
              <a:t>丁鱥</a:t>
            </a:r>
            <a:endParaRPr lang="en-US" altLang="zh-TW" sz="1200" dirty="0">
              <a:solidFill>
                <a:schemeClr val="tx1"/>
              </a:solidFill>
            </a:endParaRPr>
          </a:p>
        </p:txBody>
      </p:sp>
      <p:sp>
        <p:nvSpPr>
          <p:cNvPr id="13" name="圓角矩形圖說文字 5">
            <a:extLst>
              <a:ext uri="{FF2B5EF4-FFF2-40B4-BE49-F238E27FC236}">
                <a16:creationId xmlns:a16="http://schemas.microsoft.com/office/drawing/2014/main" id="{8B8F3EB3-B944-4045-94BA-C8F40AB621D9}"/>
              </a:ext>
            </a:extLst>
          </p:cNvPr>
          <p:cNvSpPr/>
          <p:nvPr/>
        </p:nvSpPr>
        <p:spPr>
          <a:xfrm>
            <a:off x="251520" y="2499742"/>
            <a:ext cx="1916959" cy="306467"/>
          </a:xfrm>
          <a:prstGeom prst="wedgeRoundRectCallout">
            <a:avLst>
              <a:gd name="adj1" fmla="val -1007"/>
              <a:gd name="adj2" fmla="val 95448"/>
              <a:gd name="adj3" fmla="val 16667"/>
            </a:avLst>
          </a:prstGeom>
          <a:solidFill>
            <a:srgbClr val="FFFFCC">
              <a:alpha val="50000"/>
            </a:srgbClr>
          </a:solidFill>
          <a:ln w="12700">
            <a:solidFill>
              <a:srgbClr val="8ED2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spAutoFit/>
          </a:bodyPr>
          <a:lstStyle/>
          <a:p>
            <a:pPr algn="ctr">
              <a:defRPr/>
            </a:pPr>
            <a:r>
              <a:rPr lang="en-US" altLang="zh-TW" sz="1200" dirty="0">
                <a:solidFill>
                  <a:schemeClr val="tx1"/>
                </a:solidFill>
              </a:rPr>
              <a:t>When you google “</a:t>
            </a:r>
            <a:r>
              <a:rPr lang="en-US" altLang="zh-TW" sz="1200" dirty="0" err="1">
                <a:solidFill>
                  <a:schemeClr val="tx1"/>
                </a:solidFill>
              </a:rPr>
              <a:t>tench</a:t>
            </a:r>
            <a:r>
              <a:rPr lang="en-US" altLang="zh-TW" sz="1200" dirty="0">
                <a:solidFill>
                  <a:schemeClr val="tx1"/>
                </a:solidFill>
              </a:rPr>
              <a:t>”…</a:t>
            </a:r>
          </a:p>
        </p:txBody>
      </p:sp>
      <p:sp>
        <p:nvSpPr>
          <p:cNvPr id="16" name="圓角矩形圖說文字 5">
            <a:extLst>
              <a:ext uri="{FF2B5EF4-FFF2-40B4-BE49-F238E27FC236}">
                <a16:creationId xmlns:a16="http://schemas.microsoft.com/office/drawing/2014/main" id="{53174B2C-D1B0-48F3-BAD7-8B38FD4AA29F}"/>
              </a:ext>
            </a:extLst>
          </p:cNvPr>
          <p:cNvSpPr/>
          <p:nvPr/>
        </p:nvSpPr>
        <p:spPr>
          <a:xfrm>
            <a:off x="6166372" y="1058173"/>
            <a:ext cx="1770258" cy="306467"/>
          </a:xfrm>
          <a:prstGeom prst="wedgeRoundRectCallout">
            <a:avLst>
              <a:gd name="adj1" fmla="val -35549"/>
              <a:gd name="adj2" fmla="val 105415"/>
              <a:gd name="adj3" fmla="val 16667"/>
            </a:avLst>
          </a:prstGeom>
          <a:solidFill>
            <a:srgbClr val="FFFFCC">
              <a:alpha val="50000"/>
            </a:srgbClr>
          </a:solidFill>
          <a:ln w="12700">
            <a:solidFill>
              <a:srgbClr val="8ED2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spAutoFit/>
          </a:bodyPr>
          <a:lstStyle/>
          <a:p>
            <a:pPr algn="ctr">
              <a:defRPr/>
            </a:pPr>
            <a:r>
              <a:rPr lang="en-US" altLang="zh-TW" sz="1200" dirty="0">
                <a:solidFill>
                  <a:schemeClr val="tx1"/>
                </a:solidFill>
              </a:rPr>
              <a:t>Highlighted part of </a:t>
            </a:r>
            <a:r>
              <a:rPr lang="en-US" altLang="zh-TW" sz="1200" dirty="0" err="1">
                <a:solidFill>
                  <a:schemeClr val="tx1"/>
                </a:solidFill>
              </a:rPr>
              <a:t>Tench</a:t>
            </a:r>
            <a:endParaRPr lang="en-US" altLang="zh-TW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5533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C17082CD-664E-4A37-AE7F-591557D4C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Mistakes by AI/ML: Biased Data</a:t>
            </a:r>
            <a:endParaRPr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1C76C446-40B6-4D89-93B9-CEF3A73C9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1370362"/>
            <a:ext cx="2059388" cy="1074166"/>
          </a:xfrm>
          <a:prstGeom prst="rect">
            <a:avLst/>
          </a:prstGeom>
        </p:spPr>
      </p:pic>
      <p:sp>
        <p:nvSpPr>
          <p:cNvPr id="12" name="圓角矩形圖說文字 5">
            <a:extLst>
              <a:ext uri="{FF2B5EF4-FFF2-40B4-BE49-F238E27FC236}">
                <a16:creationId xmlns:a16="http://schemas.microsoft.com/office/drawing/2014/main" id="{5550925C-EAC5-454E-BD1F-5D1D9E70E796}"/>
              </a:ext>
            </a:extLst>
          </p:cNvPr>
          <p:cNvSpPr/>
          <p:nvPr/>
        </p:nvSpPr>
        <p:spPr>
          <a:xfrm>
            <a:off x="619944" y="1313562"/>
            <a:ext cx="597130" cy="510778"/>
          </a:xfrm>
          <a:prstGeom prst="wedgeRoundRectCallout">
            <a:avLst>
              <a:gd name="adj1" fmla="val 93489"/>
              <a:gd name="adj2" fmla="val 53273"/>
              <a:gd name="adj3" fmla="val 16667"/>
            </a:avLst>
          </a:prstGeom>
          <a:solidFill>
            <a:srgbClr val="FFFFCC">
              <a:alpha val="50000"/>
            </a:srgbClr>
          </a:solidFill>
          <a:ln w="12700">
            <a:solidFill>
              <a:srgbClr val="8ED2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spAutoFit/>
          </a:bodyPr>
          <a:lstStyle/>
          <a:p>
            <a:pPr algn="ctr">
              <a:defRPr/>
            </a:pPr>
            <a:r>
              <a:rPr lang="en-US" altLang="zh-TW" sz="1200" dirty="0" err="1">
                <a:solidFill>
                  <a:schemeClr val="tx1"/>
                </a:solidFill>
              </a:rPr>
              <a:t>Tench</a:t>
            </a:r>
            <a:endParaRPr lang="en-US" altLang="zh-TW" sz="1200" dirty="0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zh-TW" altLang="en-US" sz="1200" dirty="0">
                <a:solidFill>
                  <a:schemeClr val="tx1"/>
                </a:solidFill>
              </a:rPr>
              <a:t>丁鱥</a:t>
            </a:r>
            <a:endParaRPr lang="en-US" altLang="zh-TW" sz="1200" dirty="0">
              <a:solidFill>
                <a:schemeClr val="tx1"/>
              </a:solidFill>
            </a:endParaRPr>
          </a:p>
        </p:txBody>
      </p:sp>
      <p:sp>
        <p:nvSpPr>
          <p:cNvPr id="13" name="圓角矩形圖說文字 5">
            <a:extLst>
              <a:ext uri="{FF2B5EF4-FFF2-40B4-BE49-F238E27FC236}">
                <a16:creationId xmlns:a16="http://schemas.microsoft.com/office/drawing/2014/main" id="{8B8F3EB3-B944-4045-94BA-C8F40AB621D9}"/>
              </a:ext>
            </a:extLst>
          </p:cNvPr>
          <p:cNvSpPr/>
          <p:nvPr/>
        </p:nvSpPr>
        <p:spPr>
          <a:xfrm>
            <a:off x="698697" y="2578855"/>
            <a:ext cx="1871705" cy="306467"/>
          </a:xfrm>
          <a:prstGeom prst="wedgeRoundRectCallout">
            <a:avLst>
              <a:gd name="adj1" fmla="val -1007"/>
              <a:gd name="adj2" fmla="val 95448"/>
              <a:gd name="adj3" fmla="val 16667"/>
            </a:avLst>
          </a:prstGeom>
          <a:solidFill>
            <a:srgbClr val="FFFFCC">
              <a:alpha val="50000"/>
            </a:srgbClr>
          </a:solidFill>
          <a:ln w="12700">
            <a:solidFill>
              <a:srgbClr val="8ED2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spAutoFit/>
          </a:bodyPr>
          <a:lstStyle/>
          <a:p>
            <a:pPr algn="ctr">
              <a:defRPr/>
            </a:pPr>
            <a:r>
              <a:rPr lang="en-US" altLang="zh-TW" sz="1200" dirty="0">
                <a:solidFill>
                  <a:schemeClr val="tx1"/>
                </a:solidFill>
              </a:rPr>
              <a:t>When you google “</a:t>
            </a:r>
            <a:r>
              <a:rPr lang="zh-TW" altLang="en-US" sz="1200" dirty="0">
                <a:solidFill>
                  <a:schemeClr val="tx1"/>
                </a:solidFill>
              </a:rPr>
              <a:t>丁鱥</a:t>
            </a:r>
            <a:r>
              <a:rPr lang="en-US" altLang="zh-TW" sz="1200" dirty="0">
                <a:solidFill>
                  <a:schemeClr val="tx1"/>
                </a:solidFill>
              </a:rPr>
              <a:t>”…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E461254-619E-4B61-9F5A-959E807C7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3075807"/>
            <a:ext cx="8424936" cy="2041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89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DA2D3C82-E28D-46F6-8A8C-1B6CFB4C281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Humanity’s days are NUMBERED and AI will cause mass extinction, warns Stephen Hawking</a:t>
            </a:r>
            <a:r>
              <a:rPr lang="en-US" altLang="zh-TW" dirty="0"/>
              <a:t> </a:t>
            </a:r>
            <a:r>
              <a:rPr lang="en-US" altLang="zh-TW"/>
              <a:t>(2017/11/03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3CAA1903-9148-48F8-9081-303FF0041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人工智慧將摧毀人類嗎？</a:t>
            </a:r>
            <a:br>
              <a:rPr lang="en-US" altLang="zh-TW" dirty="0"/>
            </a:br>
            <a:r>
              <a:rPr lang="en-US" altLang="zh-TW" dirty="0"/>
              <a:t>How AI Destroys Human?</a:t>
            </a:r>
            <a:endParaRPr lang="zh-TW" altLang="en-US" dirty="0"/>
          </a:p>
        </p:txBody>
      </p:sp>
      <p:pic>
        <p:nvPicPr>
          <p:cNvPr id="5" name="Picture 2" descr="hawking AI">
            <a:extLst>
              <a:ext uri="{FF2B5EF4-FFF2-40B4-BE49-F238E27FC236}">
                <a16:creationId xmlns:a16="http://schemas.microsoft.com/office/drawing/2014/main" id="{5B41243E-8123-4416-9A40-7937D729F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2190759"/>
            <a:ext cx="4683646" cy="2778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0799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DA2D3C82-E28D-46F6-8A8C-1B6CFB4C281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With the support of ethics and laws, AI will not be fully utilized!</a:t>
            </a:r>
          </a:p>
          <a:p>
            <a:r>
              <a:rPr lang="en-US" altLang="zh-TW" dirty="0"/>
              <a:t>AI’s </a:t>
            </a:r>
            <a:r>
              <a:rPr lang="en-US" altLang="zh-TW"/>
              <a:t>development needs </a:t>
            </a:r>
            <a:r>
              <a:rPr lang="en-US" altLang="zh-TW" dirty="0"/>
              <a:t>people from </a:t>
            </a:r>
            <a:r>
              <a:rPr lang="en-US" altLang="zh-TW"/>
              <a:t>all disciplines.</a:t>
            </a:r>
            <a:endParaRPr lang="zh-TW" alt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3CAA1903-9148-48F8-9081-303FF0041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Conclusions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0207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CF813101-2132-4C5F-8D86-84B320147A1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2015 </a:t>
            </a:r>
            <a:r>
              <a:rPr lang="zh-TW" altLang="en-US" dirty="0"/>
              <a:t>年 </a:t>
            </a:r>
            <a:r>
              <a:rPr lang="en-US" altLang="zh-TW" dirty="0"/>
              <a:t>7 </a:t>
            </a:r>
            <a:r>
              <a:rPr lang="zh-TW" altLang="en-US" dirty="0"/>
              <a:t>月，谷歌旗下照片應用 </a:t>
            </a:r>
            <a:r>
              <a:rPr lang="en-US" altLang="zh-TW" dirty="0"/>
              <a:t>Google Photo </a:t>
            </a:r>
            <a:r>
              <a:rPr lang="zh-TW" altLang="en-US" dirty="0"/>
              <a:t>把兩名黑人「誤認」成了大猩猩引發了熱議，隨後谷歌連忙致歉，並表示正在改進算法以解決這一問題。</a:t>
            </a:r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90CD2AD2-5194-405C-92CE-687FD7E70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sz="2800" dirty="0">
                <a:solidFill>
                  <a:srgbClr val="575F6D"/>
                </a:solidFill>
              </a:rPr>
              <a:t>人工智慧的難題：對種族與膚色的偏見</a:t>
            </a:r>
            <a:br>
              <a:rPr lang="en-US" altLang="zh-TW" sz="2800" dirty="0">
                <a:solidFill>
                  <a:srgbClr val="575F6D"/>
                </a:solidFill>
              </a:rPr>
            </a:br>
            <a:r>
              <a:rPr lang="en-US" altLang="zh-TW" dirty="0"/>
              <a:t>AI</a:t>
            </a:r>
            <a:r>
              <a:rPr lang="zh-TW" altLang="en-US" dirty="0"/>
              <a:t> </a:t>
            </a:r>
            <a:r>
              <a:rPr lang="en-US" altLang="zh-TW" dirty="0"/>
              <a:t>Dilemma: Race/Color Discrimination?</a:t>
            </a:r>
            <a:endParaRPr lang="zh-TW" altLang="en-US" dirty="0"/>
          </a:p>
        </p:txBody>
      </p:sp>
      <p:sp>
        <p:nvSpPr>
          <p:cNvPr id="5" name="圓角矩形圖說文字 5">
            <a:extLst>
              <a:ext uri="{FF2B5EF4-FFF2-40B4-BE49-F238E27FC236}">
                <a16:creationId xmlns:a16="http://schemas.microsoft.com/office/drawing/2014/main" id="{C0D7C044-5902-42E0-83E9-CAD1B92DD903}"/>
              </a:ext>
            </a:extLst>
          </p:cNvPr>
          <p:cNvSpPr/>
          <p:nvPr/>
        </p:nvSpPr>
        <p:spPr>
          <a:xfrm>
            <a:off x="3040953" y="4803998"/>
            <a:ext cx="2611167" cy="306467"/>
          </a:xfrm>
          <a:prstGeom prst="wedgeRoundRectCallout">
            <a:avLst>
              <a:gd name="adj1" fmla="val -28902"/>
              <a:gd name="adj2" fmla="val -7631"/>
              <a:gd name="adj3" fmla="val 16667"/>
            </a:avLst>
          </a:prstGeom>
          <a:solidFill>
            <a:srgbClr val="FFFFCC">
              <a:alpha val="50000"/>
            </a:srgb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spAutoFit/>
          </a:bodyPr>
          <a:lstStyle/>
          <a:p>
            <a:pPr algn="ctr">
              <a:defRPr/>
            </a:pPr>
            <a:r>
              <a:rPr lang="en-US" altLang="zh-TW" sz="1200" dirty="0">
                <a:solidFill>
                  <a:schemeClr val="tx1"/>
                </a:solidFill>
                <a:hlinkClick r:id="rId2"/>
              </a:rPr>
              <a:t>https://kknews.cc/tech/pxgnaqp.html</a:t>
            </a:r>
            <a:r>
              <a:rPr lang="en-US" altLang="zh-TW" sz="1200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6" name="Picture 2" descr="https://i2.kknews.cc/SIG=1cb9flv/30s4000386on558p9pn5.jpg">
            <a:extLst>
              <a:ext uri="{FF2B5EF4-FFF2-40B4-BE49-F238E27FC236}">
                <a16:creationId xmlns:a16="http://schemas.microsoft.com/office/drawing/2014/main" id="{247DE3C8-1BA3-4B97-AF7D-FE03972B14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2685" y="2499742"/>
            <a:ext cx="3419475" cy="227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1335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CF813101-2132-4C5F-8D86-84B320147A1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2015</a:t>
            </a:r>
            <a:r>
              <a:rPr lang="zh-TW" altLang="en-US" dirty="0"/>
              <a:t>年，</a:t>
            </a:r>
            <a:r>
              <a:rPr lang="en-US" altLang="zh-TW" dirty="0"/>
              <a:t>Johanna </a:t>
            </a:r>
            <a:r>
              <a:rPr lang="en-US" altLang="zh-TW" dirty="0" err="1"/>
              <a:t>Burai</a:t>
            </a:r>
            <a:r>
              <a:rPr lang="zh-TW" altLang="en-US" dirty="0"/>
              <a:t>在谷歌上搜索「手」的圖片，發現谷歌搜索最前面的結果只有白皮膚的手。隨後，她發起了「全球白網」（</a:t>
            </a:r>
            <a:r>
              <a:rPr lang="en-US" altLang="zh-TW" dirty="0"/>
              <a:t>World White Web</a:t>
            </a:r>
            <a:r>
              <a:rPr lang="zh-TW" altLang="en-US" dirty="0"/>
              <a:t>）計劃。</a:t>
            </a:r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90CD2AD2-5194-405C-92CE-687FD7E70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人工智慧的難題：對種族與膚色的偏見</a:t>
            </a:r>
            <a:br>
              <a:rPr lang="en-US" altLang="zh-TW" dirty="0"/>
            </a:br>
            <a:r>
              <a:rPr lang="en-US" altLang="zh-TW" dirty="0"/>
              <a:t>AI</a:t>
            </a:r>
            <a:r>
              <a:rPr lang="zh-TW" altLang="en-US" dirty="0"/>
              <a:t> </a:t>
            </a:r>
            <a:r>
              <a:rPr lang="en-US" altLang="zh-TW" dirty="0"/>
              <a:t>Dilemma: Race/Color Bias</a:t>
            </a:r>
            <a:endParaRPr lang="zh-TW" altLang="en-US" dirty="0"/>
          </a:p>
        </p:txBody>
      </p:sp>
      <p:sp>
        <p:nvSpPr>
          <p:cNvPr id="7" name="圓角矩形圖說文字 5">
            <a:extLst>
              <a:ext uri="{FF2B5EF4-FFF2-40B4-BE49-F238E27FC236}">
                <a16:creationId xmlns:a16="http://schemas.microsoft.com/office/drawing/2014/main" id="{C3EA9666-EC99-46B7-B2B8-E5960B5E5C06}"/>
              </a:ext>
            </a:extLst>
          </p:cNvPr>
          <p:cNvSpPr/>
          <p:nvPr/>
        </p:nvSpPr>
        <p:spPr>
          <a:xfrm>
            <a:off x="1024602" y="4785997"/>
            <a:ext cx="2523251" cy="306467"/>
          </a:xfrm>
          <a:prstGeom prst="wedgeRoundRectCallout">
            <a:avLst>
              <a:gd name="adj1" fmla="val 4397"/>
              <a:gd name="adj2" fmla="val 12718"/>
              <a:gd name="adj3" fmla="val 16667"/>
            </a:avLst>
          </a:prstGeom>
          <a:solidFill>
            <a:srgbClr val="FFFFCC">
              <a:alpha val="50000"/>
            </a:srgb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spAutoFit/>
          </a:bodyPr>
          <a:lstStyle/>
          <a:p>
            <a:pPr algn="ctr">
              <a:defRPr/>
            </a:pPr>
            <a:r>
              <a:rPr lang="en-US" altLang="zh-TW" sz="1200" dirty="0">
                <a:solidFill>
                  <a:schemeClr val="tx1"/>
                </a:solidFill>
                <a:hlinkClick r:id="rId2"/>
              </a:rPr>
              <a:t>https://kknews.cc/tech/oyjkejq.html</a:t>
            </a:r>
            <a:r>
              <a:rPr lang="en-US" altLang="zh-TW" sz="1200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CBDE48ED-5FB8-4C5B-AF18-3DDA66DC3F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2509022"/>
            <a:ext cx="6624736" cy="2161697"/>
          </a:xfrm>
          <a:prstGeom prst="rect">
            <a:avLst/>
          </a:prstGeom>
        </p:spPr>
      </p:pic>
      <p:sp>
        <p:nvSpPr>
          <p:cNvPr id="9" name="圓角矩形圖說文字 5">
            <a:extLst>
              <a:ext uri="{FF2B5EF4-FFF2-40B4-BE49-F238E27FC236}">
                <a16:creationId xmlns:a16="http://schemas.microsoft.com/office/drawing/2014/main" id="{26BCC62E-C37E-40B8-80DB-1E1D94B2BEC9}"/>
              </a:ext>
            </a:extLst>
          </p:cNvPr>
          <p:cNvSpPr/>
          <p:nvPr/>
        </p:nvSpPr>
        <p:spPr>
          <a:xfrm>
            <a:off x="4603979" y="4752487"/>
            <a:ext cx="3931545" cy="408623"/>
          </a:xfrm>
          <a:prstGeom prst="wedgeRoundRectCallout">
            <a:avLst>
              <a:gd name="adj1" fmla="val -34091"/>
              <a:gd name="adj2" fmla="val -89441"/>
              <a:gd name="adj3" fmla="val 16667"/>
            </a:avLst>
          </a:prstGeom>
          <a:solidFill>
            <a:srgbClr val="FFFFCC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spAutoFit/>
          </a:bodyPr>
          <a:lstStyle/>
          <a:p>
            <a:pPr algn="ctr">
              <a:defRPr/>
            </a:pPr>
            <a:r>
              <a:rPr lang="en-US" altLang="zh-TW" dirty="0">
                <a:solidFill>
                  <a:schemeClr val="tx1"/>
                </a:solidFill>
              </a:rPr>
              <a:t>Result of search for “baby” over Google</a:t>
            </a:r>
          </a:p>
        </p:txBody>
      </p:sp>
    </p:spTree>
    <p:extLst>
      <p:ext uri="{BB962C8B-B14F-4D97-AF65-F5344CB8AC3E}">
        <p14:creationId xmlns:p14="http://schemas.microsoft.com/office/powerpoint/2010/main" val="18960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C20B4102-4410-4AF9-83F7-C6356887539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What should the self-driving car do?</a:t>
            </a:r>
            <a:endParaRPr lang="zh-TW" alt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8E1A9D3-CB1C-4BDC-9BEB-6F75D9748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人工智慧的兩難：倫理</a:t>
            </a:r>
            <a:r>
              <a:rPr lang="zh-TW" altLang="en-US" dirty="0">
                <a:solidFill>
                  <a:srgbClr val="575F6D"/>
                </a:solidFill>
              </a:rPr>
              <a:t>與道德 </a:t>
            </a:r>
            <a:r>
              <a:rPr lang="en-US" altLang="zh-TW" dirty="0">
                <a:solidFill>
                  <a:srgbClr val="575F6D"/>
                </a:solidFill>
              </a:rPr>
              <a:t>(1/2)</a:t>
            </a:r>
            <a:br>
              <a:rPr lang="en-US" altLang="zh-TW" dirty="0"/>
            </a:br>
            <a:r>
              <a:rPr lang="en-US" altLang="zh-TW" dirty="0"/>
              <a:t>AI Dilemma: Ethnics &amp; Morality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7E3599F-CBDA-4026-B98E-DF47D79AAD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2283718"/>
            <a:ext cx="3866150" cy="2086962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D5894D18-AE7E-40F4-920E-E6BE4E5AA5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072" y="2283718"/>
            <a:ext cx="3891414" cy="2086962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AFE61D97-9F04-4188-9AB2-05E638A445CA}"/>
              </a:ext>
            </a:extLst>
          </p:cNvPr>
          <p:cNvSpPr txBox="1"/>
          <p:nvPr/>
        </p:nvSpPr>
        <p:spPr>
          <a:xfrm>
            <a:off x="1115616" y="1815666"/>
            <a:ext cx="202978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TW" dirty="0"/>
              <a:t>Save you or others?</a:t>
            </a:r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A9C97741-EDB3-41B3-98B9-0A104D77F4E9}"/>
              </a:ext>
            </a:extLst>
          </p:cNvPr>
          <p:cNvSpPr txBox="1"/>
          <p:nvPr/>
        </p:nvSpPr>
        <p:spPr>
          <a:xfrm>
            <a:off x="5292081" y="1815666"/>
            <a:ext cx="30433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TW" dirty="0"/>
              <a:t>Judge people (to kill) by what?</a:t>
            </a:r>
            <a:endParaRPr lang="zh-TW" altLang="en-US" dirty="0"/>
          </a:p>
        </p:txBody>
      </p:sp>
      <p:sp>
        <p:nvSpPr>
          <p:cNvPr id="11" name="圓角矩形圖說文字 5">
            <a:extLst>
              <a:ext uri="{FF2B5EF4-FFF2-40B4-BE49-F238E27FC236}">
                <a16:creationId xmlns:a16="http://schemas.microsoft.com/office/drawing/2014/main" id="{B3513D3C-9225-44E0-9696-8DB5AF8A4646}"/>
              </a:ext>
            </a:extLst>
          </p:cNvPr>
          <p:cNvSpPr/>
          <p:nvPr/>
        </p:nvSpPr>
        <p:spPr>
          <a:xfrm>
            <a:off x="3367285" y="4461963"/>
            <a:ext cx="2083017" cy="306467"/>
          </a:xfrm>
          <a:prstGeom prst="wedgeRoundRectCallout">
            <a:avLst>
              <a:gd name="adj1" fmla="val 4397"/>
              <a:gd name="adj2" fmla="val 12718"/>
              <a:gd name="adj3" fmla="val 16667"/>
            </a:avLst>
          </a:prstGeom>
          <a:solidFill>
            <a:srgbClr val="FFFFCC">
              <a:alpha val="50000"/>
            </a:srgb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spAutoFit/>
          </a:bodyPr>
          <a:lstStyle/>
          <a:p>
            <a:pPr algn="ctr">
              <a:defRPr/>
            </a:pPr>
            <a:r>
              <a:rPr lang="en-US" altLang="zh-TW" sz="1200" dirty="0">
                <a:solidFill>
                  <a:schemeClr val="tx1"/>
                </a:solidFill>
                <a:hlinkClick r:id="rId4"/>
              </a:rPr>
              <a:t>http://moralmachine.mit.edu</a:t>
            </a:r>
            <a:r>
              <a:rPr lang="en-US" altLang="zh-TW" sz="12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01701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C20B4102-4410-4AF9-83F7-C6356887539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TW" altLang="en-US" dirty="0"/>
              <a:t>想看看</a:t>
            </a:r>
            <a:r>
              <a:rPr lang="en-US" altLang="zh-TW" dirty="0"/>
              <a:t>…</a:t>
            </a:r>
          </a:p>
          <a:p>
            <a:pPr lvl="1"/>
            <a:r>
              <a:rPr lang="zh-TW" altLang="en-US" dirty="0"/>
              <a:t>如果你是軟體設計者，你的決策標準是？</a:t>
            </a:r>
            <a:endParaRPr lang="en-US" altLang="zh-TW" dirty="0"/>
          </a:p>
          <a:p>
            <a:pPr lvl="1"/>
            <a:r>
              <a:rPr lang="zh-TW" altLang="en-US" dirty="0"/>
              <a:t>如果你是自駕車商，你要如何說明這輛車的決策？</a:t>
            </a:r>
            <a:endParaRPr lang="en-US" altLang="zh-TW" dirty="0"/>
          </a:p>
          <a:p>
            <a:pPr lvl="1"/>
            <a:r>
              <a:rPr lang="zh-TW" altLang="en-US" dirty="0"/>
              <a:t>如果你是立法諸公，你要如何規範處理至些情況？</a:t>
            </a:r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8E1A9D3-CB1C-4BDC-9BEB-6F75D9748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人工智慧的兩難：倫理</a:t>
            </a:r>
            <a:r>
              <a:rPr lang="zh-TW" altLang="en-US" dirty="0">
                <a:solidFill>
                  <a:srgbClr val="575F6D"/>
                </a:solidFill>
              </a:rPr>
              <a:t>與道德 </a:t>
            </a:r>
            <a:r>
              <a:rPr lang="en-US" altLang="zh-TW" dirty="0">
                <a:solidFill>
                  <a:srgbClr val="575F6D"/>
                </a:solidFill>
              </a:rPr>
              <a:t>(2/2)</a:t>
            </a:r>
            <a:br>
              <a:rPr lang="en-US" altLang="zh-TW" dirty="0"/>
            </a:br>
            <a:r>
              <a:rPr lang="en-US" altLang="zh-TW" dirty="0"/>
              <a:t>AI Dilemma: Ethnics &amp; Morality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73951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C20B4102-4410-4AF9-83F7-C6356887539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67544" y="1213130"/>
            <a:ext cx="8147248" cy="3435842"/>
          </a:xfrm>
        </p:spPr>
        <p:txBody>
          <a:bodyPr/>
          <a:lstStyle/>
          <a:p>
            <a:r>
              <a:rPr lang="en-US" altLang="zh-TW" dirty="0"/>
              <a:t>This is especially important for</a:t>
            </a:r>
          </a:p>
          <a:p>
            <a:pPr lvl="1"/>
            <a:r>
              <a:rPr lang="en-US" altLang="zh-TW" dirty="0"/>
              <a:t>Precision medicine, healthcare analytics, financial applications</a:t>
            </a:r>
          </a:p>
          <a:p>
            <a:r>
              <a:rPr lang="en-US" altLang="zh-TW" dirty="0"/>
              <a:t>XAI (explainable AI) is becoming important </a:t>
            </a:r>
          </a:p>
          <a:p>
            <a:pPr lvl="1"/>
            <a:r>
              <a:rPr lang="en-US" altLang="zh-TW" dirty="0"/>
              <a:t>DARPA’s 15-year XAI project</a:t>
            </a:r>
          </a:p>
          <a:p>
            <a:pPr lvl="1"/>
            <a:r>
              <a:rPr lang="en-US" altLang="zh-TW" dirty="0"/>
              <a:t>Workshop on XAI at IJCAI-2017</a:t>
            </a:r>
            <a:endParaRPr lang="zh-TW" alt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8E1A9D3-CB1C-4BDC-9BEB-6F75D9748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人工智慧難題</a:t>
            </a:r>
            <a:r>
              <a:rPr lang="en-US" altLang="zh-TW" dirty="0"/>
              <a:t>:</a:t>
            </a:r>
            <a:r>
              <a:rPr lang="zh-TW" altLang="en-US" dirty="0"/>
              <a:t> 可被解讀與信任嗎？</a:t>
            </a:r>
            <a:br>
              <a:rPr lang="en-US" altLang="zh-TW" dirty="0"/>
            </a:br>
            <a:r>
              <a:rPr lang="en-US" altLang="zh-TW" dirty="0"/>
              <a:t>AI Dilemma: </a:t>
            </a:r>
            <a:r>
              <a:rPr lang="en-US" altLang="zh-TW" dirty="0" err="1"/>
              <a:t>Explainability</a:t>
            </a:r>
            <a:r>
              <a:rPr lang="zh-TW" altLang="en-US" dirty="0"/>
              <a:t> </a:t>
            </a:r>
            <a:r>
              <a:rPr lang="en-US" altLang="zh-TW" dirty="0"/>
              <a:t>and </a:t>
            </a:r>
            <a:r>
              <a:rPr lang="en-US" altLang="zh-TW" dirty="0" err="1"/>
              <a:t>Trustability</a:t>
            </a:r>
            <a:endParaRPr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F4B486D-CFDD-4E26-95A4-770298F485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040" y="3071028"/>
            <a:ext cx="3744416" cy="1540117"/>
          </a:xfrm>
          <a:prstGeom prst="rect">
            <a:avLst/>
          </a:prstGeom>
        </p:spPr>
      </p:pic>
      <p:sp>
        <p:nvSpPr>
          <p:cNvPr id="6" name="圓角矩形圖說文字 5">
            <a:extLst>
              <a:ext uri="{FF2B5EF4-FFF2-40B4-BE49-F238E27FC236}">
                <a16:creationId xmlns:a16="http://schemas.microsoft.com/office/drawing/2014/main" id="{591F5FC3-F82E-47D0-8F60-E43923B9B837}"/>
              </a:ext>
            </a:extLst>
          </p:cNvPr>
          <p:cNvSpPr/>
          <p:nvPr/>
        </p:nvSpPr>
        <p:spPr>
          <a:xfrm>
            <a:off x="2034522" y="4677987"/>
            <a:ext cx="4364400" cy="306467"/>
          </a:xfrm>
          <a:prstGeom prst="wedgeRoundRectCallout">
            <a:avLst>
              <a:gd name="adj1" fmla="val 4397"/>
              <a:gd name="adj2" fmla="val 12718"/>
              <a:gd name="adj3" fmla="val 16667"/>
            </a:avLst>
          </a:prstGeom>
          <a:solidFill>
            <a:srgbClr val="FFFFCC">
              <a:alpha val="50000"/>
            </a:srgb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spAutoFit/>
          </a:bodyPr>
          <a:lstStyle/>
          <a:p>
            <a:pPr algn="ctr">
              <a:defRPr/>
            </a:pPr>
            <a:r>
              <a:rPr lang="en-US" altLang="zh-TW" sz="1200" dirty="0">
                <a:hlinkClick r:id="rId3"/>
              </a:rPr>
              <a:t>https://www.darpa.mil/program/explainable-artificial-intelligence</a:t>
            </a:r>
            <a:r>
              <a:rPr lang="en-US" altLang="zh-TW" sz="1200" dirty="0"/>
              <a:t> </a:t>
            </a:r>
            <a:r>
              <a:rPr lang="en-US" altLang="zh-TW" sz="12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2185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F8E1A9D3-CB1C-4BDC-9BEB-6F75D9748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人工智慧難題</a:t>
            </a:r>
            <a:r>
              <a:rPr lang="en-US" altLang="zh-TW" dirty="0"/>
              <a:t>: </a:t>
            </a:r>
            <a:r>
              <a:rPr lang="zh-TW" altLang="en-US" dirty="0"/>
              <a:t>無心的錯誤</a:t>
            </a:r>
            <a:br>
              <a:rPr lang="en-US" altLang="zh-TW" dirty="0"/>
            </a:br>
            <a:r>
              <a:rPr lang="en-US" altLang="zh-TW" dirty="0"/>
              <a:t>AI Dilemma: Innocent Mistake</a:t>
            </a:r>
            <a:endParaRPr lang="zh-TW" altLang="en-US" dirty="0"/>
          </a:p>
        </p:txBody>
      </p:sp>
      <p:sp>
        <p:nvSpPr>
          <p:cNvPr id="7" name="圓角矩形圖說文字 5">
            <a:extLst>
              <a:ext uri="{FF2B5EF4-FFF2-40B4-BE49-F238E27FC236}">
                <a16:creationId xmlns:a16="http://schemas.microsoft.com/office/drawing/2014/main" id="{5DAEF8DB-5C04-4C60-AC4D-E0731703F4E9}"/>
              </a:ext>
            </a:extLst>
          </p:cNvPr>
          <p:cNvSpPr/>
          <p:nvPr/>
        </p:nvSpPr>
        <p:spPr>
          <a:xfrm>
            <a:off x="1155214" y="4677987"/>
            <a:ext cx="6123022" cy="306467"/>
          </a:xfrm>
          <a:prstGeom prst="wedgeRoundRectCallout">
            <a:avLst>
              <a:gd name="adj1" fmla="val 4397"/>
              <a:gd name="adj2" fmla="val 12718"/>
              <a:gd name="adj3" fmla="val 16667"/>
            </a:avLst>
          </a:prstGeom>
          <a:solidFill>
            <a:srgbClr val="FFFFCC">
              <a:alpha val="50000"/>
            </a:srgb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spAutoFit/>
          </a:bodyPr>
          <a:lstStyle/>
          <a:p>
            <a:pPr algn="ctr">
              <a:defRPr/>
            </a:pPr>
            <a:r>
              <a:rPr lang="en-US" altLang="zh-TW" sz="1200" dirty="0">
                <a:solidFill>
                  <a:schemeClr val="tx1"/>
                </a:solidFill>
                <a:hlinkClick r:id="rId2"/>
              </a:rPr>
              <a:t>https://edition.cnn.com/2016/12/07/asia/new-zealand-passport-robot-asian-trnd/index.html</a:t>
            </a:r>
            <a:r>
              <a:rPr lang="en-US" altLang="zh-TW" sz="1200" dirty="0">
                <a:solidFill>
                  <a:schemeClr val="tx1"/>
                </a:solidFill>
              </a:rPr>
              <a:t>   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5C7F69B-FDCE-4711-846B-D5E5D5E3F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1275606"/>
            <a:ext cx="3881591" cy="3394548"/>
          </a:xfrm>
          <a:prstGeom prst="rect">
            <a:avLst/>
          </a:prstGeom>
        </p:spPr>
      </p:pic>
      <p:pic>
        <p:nvPicPr>
          <p:cNvPr id="9" name="Picture 2" descr="ãççç¼ãçåçæå°çµæ">
            <a:extLst>
              <a:ext uri="{FF2B5EF4-FFF2-40B4-BE49-F238E27FC236}">
                <a16:creationId xmlns:a16="http://schemas.microsoft.com/office/drawing/2014/main" id="{C4B6FC6F-5021-4468-A16C-070E570AB0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5302" y="1419623"/>
            <a:ext cx="1388167" cy="1388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BD5F0FB7-EA9B-413E-90D4-DA3BB28B50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3128" y="2931790"/>
            <a:ext cx="1380841" cy="1637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730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3250D47F-2AD5-4FBD-8C2E-0AED8F8CB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偽造的聲音、圖片與影片</a:t>
            </a:r>
          </a:p>
        </p:txBody>
      </p:sp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9FFFA6A6-F5B4-4E46-8005-32201FA9BA68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 err="1"/>
              <a:t>DeepNude</a:t>
            </a:r>
            <a:endParaRPr lang="en-US" altLang="zh-TW" dirty="0"/>
          </a:p>
          <a:p>
            <a:pPr lvl="1"/>
            <a:r>
              <a:rPr lang="zh-TW" altLang="en-US" dirty="0">
                <a:hlinkClick r:id="rId2"/>
              </a:rPr>
              <a:t>濫用</a:t>
            </a:r>
            <a:r>
              <a:rPr lang="en-US" altLang="zh-TW" dirty="0">
                <a:hlinkClick r:id="rId2"/>
              </a:rPr>
              <a:t>AI</a:t>
            </a:r>
            <a:r>
              <a:rPr lang="zh-TW" altLang="en-US" dirty="0">
                <a:hlinkClick r:id="rId2"/>
              </a:rPr>
              <a:t>技術偽造女性裸照　打擊復仇式色情「</a:t>
            </a:r>
            <a:r>
              <a:rPr lang="en-US" altLang="zh-TW" dirty="0" err="1">
                <a:hlinkClick r:id="rId2"/>
              </a:rPr>
              <a:t>DeepNude</a:t>
            </a:r>
            <a:r>
              <a:rPr lang="zh-TW" altLang="en-US" dirty="0">
                <a:hlinkClick r:id="rId2"/>
              </a:rPr>
              <a:t>」在美遭下架</a:t>
            </a:r>
            <a:r>
              <a:rPr lang="zh-TW" altLang="en-US" dirty="0"/>
              <a:t> </a:t>
            </a:r>
            <a:r>
              <a:rPr lang="en-US" altLang="zh-TW" dirty="0"/>
              <a:t>(2019/06/30)</a:t>
            </a:r>
          </a:p>
          <a:p>
            <a:pPr lvl="1"/>
            <a:r>
              <a:rPr lang="zh-TW" altLang="en-US" dirty="0">
                <a:hlinkClick r:id="rId3"/>
              </a:rPr>
              <a:t>實測人工智能「脫衣」軟件</a:t>
            </a:r>
            <a:r>
              <a:rPr lang="en-US" altLang="zh-TW" dirty="0" err="1">
                <a:hlinkClick r:id="rId3"/>
              </a:rPr>
              <a:t>DeepNude</a:t>
            </a:r>
            <a:r>
              <a:rPr lang="zh-TW" altLang="en-US" dirty="0">
                <a:hlinkClick r:id="rId3"/>
              </a:rPr>
              <a:t>，真的那麼強大嗎？</a:t>
            </a:r>
            <a:r>
              <a:rPr lang="zh-TW" altLang="en-US" dirty="0"/>
              <a:t> </a:t>
            </a:r>
            <a:r>
              <a:rPr lang="en-US" altLang="zh-TW" dirty="0"/>
              <a:t>(2019/07/03)</a:t>
            </a:r>
          </a:p>
          <a:p>
            <a:r>
              <a:rPr lang="en-US" altLang="zh-TW" dirty="0" err="1"/>
              <a:t>DeepFake</a:t>
            </a:r>
            <a:endParaRPr lang="en-US" altLang="zh-TW" dirty="0"/>
          </a:p>
          <a:p>
            <a:pPr lvl="1"/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9F00D20-67F3-4861-A7D7-BC2587E461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7781" y="1842864"/>
            <a:ext cx="1876425" cy="313029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4B0ECCF3-1DF8-49D6-A5BF-3617BA0AEE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0819" y="1842864"/>
            <a:ext cx="1891621" cy="3130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33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0460C5CC-EEAE-4F69-B3B6-96F0082C4CCA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Tesla accident</a:t>
            </a:r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C17082CD-664E-4A37-AE7F-591557D4C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Mistakes by AI/ML: Biased Data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39ECAC6-0B2A-497B-B14D-4B66C4624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943240"/>
            <a:ext cx="8006476" cy="2284694"/>
          </a:xfrm>
          <a:prstGeom prst="rect">
            <a:avLst/>
          </a:prstGeom>
        </p:spPr>
      </p:pic>
      <p:sp>
        <p:nvSpPr>
          <p:cNvPr id="6" name="圓角矩形圖說文字 5">
            <a:extLst>
              <a:ext uri="{FF2B5EF4-FFF2-40B4-BE49-F238E27FC236}">
                <a16:creationId xmlns:a16="http://schemas.microsoft.com/office/drawing/2014/main" id="{77F4CB7C-94CC-4B51-ABF7-1B94869AEEFB}"/>
              </a:ext>
            </a:extLst>
          </p:cNvPr>
          <p:cNvSpPr/>
          <p:nvPr/>
        </p:nvSpPr>
        <p:spPr>
          <a:xfrm>
            <a:off x="6999087" y="4497531"/>
            <a:ext cx="741265" cy="306467"/>
          </a:xfrm>
          <a:prstGeom prst="wedgeRoundRectCallout">
            <a:avLst>
              <a:gd name="adj1" fmla="val 4397"/>
              <a:gd name="adj2" fmla="val 12718"/>
              <a:gd name="adj3" fmla="val 16667"/>
            </a:avLst>
          </a:prstGeom>
          <a:solidFill>
            <a:srgbClr val="FFFFCC">
              <a:alpha val="50000"/>
            </a:srgbClr>
          </a:solidFill>
          <a:ln w="12700">
            <a:solidFill>
              <a:srgbClr val="8ED2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spAutoFit/>
          </a:bodyPr>
          <a:lstStyle/>
          <a:p>
            <a:pPr algn="ctr">
              <a:defRPr/>
            </a:pPr>
            <a:r>
              <a:rPr lang="en-US" altLang="zh-TW" sz="1200" dirty="0">
                <a:solidFill>
                  <a:schemeClr val="tx1"/>
                </a:solidFill>
              </a:rPr>
              <a:t> </a:t>
            </a:r>
            <a:r>
              <a:rPr lang="en-US" altLang="zh-TW" sz="1200" dirty="0">
                <a:solidFill>
                  <a:schemeClr val="tx1"/>
                </a:solidFill>
                <a:hlinkClick r:id="rId3"/>
              </a:rPr>
              <a:t>Source</a:t>
            </a:r>
            <a:endParaRPr lang="en-US" altLang="zh-TW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99903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壁窗">
  <a:themeElements>
    <a:clrScheme name="壁窗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壁窗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13100</TotalTime>
  <Words>571</Words>
  <Application>Microsoft Office PowerPoint</Application>
  <PresentationFormat>如螢幕大小 (16:9)</PresentationFormat>
  <Paragraphs>57</Paragraphs>
  <Slides>14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1" baseType="lpstr">
      <vt:lpstr>新細明體</vt:lpstr>
      <vt:lpstr>標楷體</vt:lpstr>
      <vt:lpstr>Arial</vt:lpstr>
      <vt:lpstr>Calibri</vt:lpstr>
      <vt:lpstr>Wingdings</vt:lpstr>
      <vt:lpstr>Wingdings 2</vt:lpstr>
      <vt:lpstr>壁窗</vt:lpstr>
      <vt:lpstr>AI: Ethics and Laws 人工智慧：道德與法律的難題</vt:lpstr>
      <vt:lpstr>人工智慧的難題：對種族與膚色的偏見 AI Dilemma: Race/Color Discrimination?</vt:lpstr>
      <vt:lpstr>人工智慧的難題：對種族與膚色的偏見 AI Dilemma: Race/Color Bias</vt:lpstr>
      <vt:lpstr>人工智慧的兩難：倫理與道德 (1/2) AI Dilemma: Ethnics &amp; Morality</vt:lpstr>
      <vt:lpstr>人工智慧的兩難：倫理與道德 (2/2) AI Dilemma: Ethnics &amp; Morality</vt:lpstr>
      <vt:lpstr>人工智慧難題: 可被解讀與信任嗎？ AI Dilemma: Explainability and Trustability</vt:lpstr>
      <vt:lpstr>人工智慧難題: 無心的錯誤 AI Dilemma: Innocent Mistake</vt:lpstr>
      <vt:lpstr>偽造的聲音、圖片與影片</vt:lpstr>
      <vt:lpstr>Mistakes by AI/ML: Biased Data</vt:lpstr>
      <vt:lpstr>Mistakes by AI/ML: Biased Data</vt:lpstr>
      <vt:lpstr>Mistakes by AI/ML: Biased Data</vt:lpstr>
      <vt:lpstr>Mistakes by AI/ML: Biased Data</vt:lpstr>
      <vt:lpstr>人工智慧將摧毀人類嗎？ How AI Destroys Human?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使用 HTS 進行中文語音合成之研究</dc:title>
  <dc:creator>heycat</dc:creator>
  <cp:lastModifiedBy>user</cp:lastModifiedBy>
  <cp:revision>874</cp:revision>
  <dcterms:created xsi:type="dcterms:W3CDTF">2008-11-09T17:03:56Z</dcterms:created>
  <dcterms:modified xsi:type="dcterms:W3CDTF">2021-03-03T15:41:38Z</dcterms:modified>
</cp:coreProperties>
</file>

<file path=docProps/thumbnail.jpeg>
</file>